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420" r:id="rId3"/>
    <p:sldId id="443" r:id="rId4"/>
    <p:sldId id="375" r:id="rId5"/>
    <p:sldId id="438" r:id="rId6"/>
    <p:sldId id="451" r:id="rId7"/>
    <p:sldId id="439" r:id="rId8"/>
    <p:sldId id="408" r:id="rId9"/>
    <p:sldId id="359" r:id="rId10"/>
    <p:sldId id="406" r:id="rId11"/>
    <p:sldId id="447" r:id="rId12"/>
    <p:sldId id="448" r:id="rId13"/>
    <p:sldId id="449" r:id="rId14"/>
    <p:sldId id="444" r:id="rId15"/>
    <p:sldId id="450" r:id="rId16"/>
    <p:sldId id="44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F4F"/>
    <a:srgbClr val="E5CA25"/>
    <a:srgbClr val="245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iana\Documents\ARTIGO%20KARLA%20GOMES\Tabelas%20Bedendo%2021_1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010291677337279E-2"/>
          <c:w val="0.97128720665216028"/>
          <c:h val="0.67940935807666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1'!$M$7</c:f>
              <c:strCache>
                <c:ptCount val="1"/>
                <c:pt idx="0">
                  <c:v>SEM Binge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1'!$N$6:$P$6</c:f>
              <c:strCache>
                <c:ptCount val="3"/>
                <c:pt idx="0">
                  <c:v>Briga</c:v>
                </c:pt>
                <c:pt idx="1">
                  <c:v>Relação sexual 
sem preservativo</c:v>
                </c:pt>
                <c:pt idx="2">
                  <c:v>Faltar aula</c:v>
                </c:pt>
              </c:strCache>
            </c:strRef>
          </c:cat>
          <c:val>
            <c:numRef>
              <c:f>'Tabela 1'!$N$7:$P$7</c:f>
              <c:numCache>
                <c:formatCode>0.0%</c:formatCode>
                <c:ptCount val="3"/>
                <c:pt idx="0">
                  <c:v>4.5999999999999999E-2</c:v>
                </c:pt>
                <c:pt idx="1">
                  <c:v>3.5999999999999997E-2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F7-481C-9430-147F99AF1F9B}"/>
            </c:ext>
          </c:extLst>
        </c:ser>
        <c:ser>
          <c:idx val="1"/>
          <c:order val="1"/>
          <c:tx>
            <c:strRef>
              <c:f>'Tabela 1'!$M$8</c:f>
              <c:strCache>
                <c:ptCount val="1"/>
                <c:pt idx="0">
                  <c:v>COM Binge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1'!$N$6:$P$6</c:f>
              <c:strCache>
                <c:ptCount val="3"/>
                <c:pt idx="0">
                  <c:v>Briga</c:v>
                </c:pt>
                <c:pt idx="1">
                  <c:v>Relação sexual 
sem preservativo</c:v>
                </c:pt>
                <c:pt idx="2">
                  <c:v>Faltar aula</c:v>
                </c:pt>
              </c:strCache>
            </c:strRef>
          </c:cat>
          <c:val>
            <c:numRef>
              <c:f>'Tabela 1'!$N$8:$P$8</c:f>
              <c:numCache>
                <c:formatCode>0.0%</c:formatCode>
                <c:ptCount val="3"/>
                <c:pt idx="0">
                  <c:v>0.187</c:v>
                </c:pt>
                <c:pt idx="1">
                  <c:v>0.17699999999999999</c:v>
                </c:pt>
                <c:pt idx="2">
                  <c:v>0.17199999999999999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F7-481C-9430-147F99AF1F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29664"/>
        <c:axId val="68315448"/>
      </c:barChart>
      <c:catAx>
        <c:axId val="202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315448"/>
        <c:crosses val="autoZero"/>
        <c:auto val="1"/>
        <c:lblAlgn val="ctr"/>
        <c:lblOffset val="100"/>
        <c:noMultiLvlLbl val="0"/>
      </c:catAx>
      <c:valAx>
        <c:axId val="683154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2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124467998083346"/>
          <c:y val="0.90168252163792373"/>
          <c:w val="0.55046648180680535"/>
          <c:h val="9.5760278664393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C679E-6C45-45FB-B7F3-0733673F0BA2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5587-6A31-4608-8187-93609ADA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4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xmlns="" id="{4BA019A7-7DA9-4C42-8BB2-026022939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xmlns="" id="{9A45BA98-12BC-40BD-87DE-E86935720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pt-BR" altLang="pt-BR" dirty="0"/>
              <a:t>Trocar as figuras dessa imagem de acordo com os exemplos. Dar exemplos na </a:t>
            </a:r>
            <a:r>
              <a:rPr lang="pt-BR" altLang="pt-BR" dirty="0" err="1"/>
              <a:t>áreade</a:t>
            </a:r>
            <a:r>
              <a:rPr lang="pt-BR" altLang="pt-BR" dirty="0"/>
              <a:t> drogas. Para uma pessoa desenvolver com qualquer drogas são necessárias condições. Essas condições são relacionadas ao indivíduo e aos sistemas que influenciam seu desenvolvimento. Por exemplo: atualmente vivemos uma condição para uso de </a:t>
            </a:r>
            <a:r>
              <a:rPr lang="pt-BR" altLang="pt-BR" dirty="0" err="1"/>
              <a:t>tabco</a:t>
            </a:r>
            <a:r>
              <a:rPr lang="pt-BR" altLang="pt-BR" dirty="0"/>
              <a:t> que é diferente da condição de anos atrás (mostrar condições de propaganda, </a:t>
            </a:r>
            <a:r>
              <a:rPr lang="pt-BR" altLang="pt-BR" dirty="0" err="1"/>
              <a:t>conextos</a:t>
            </a:r>
            <a:r>
              <a:rPr lang="pt-BR" altLang="pt-BR" dirty="0"/>
              <a:t> escolar professores fumando em sala de aula, lugares livres para o consumo, indivíduo consome menos......o consumo era maior e </a:t>
            </a:r>
            <a:r>
              <a:rPr lang="pt-BR" altLang="pt-BR" dirty="0" err="1"/>
              <a:t>hj</a:t>
            </a:r>
            <a:r>
              <a:rPr lang="pt-BR" altLang="pt-BR" dirty="0"/>
              <a:t> é menor. Se pensarmos em outras drogas, como o álcool – diversidade de famílias.....a maioria dos jovens que </a:t>
            </a:r>
            <a:r>
              <a:rPr lang="pt-BR" altLang="pt-BR" dirty="0" err="1"/>
              <a:t>explerimentam</a:t>
            </a:r>
            <a:r>
              <a:rPr lang="pt-BR" altLang="pt-BR" dirty="0"/>
              <a:t> começam em casa (trazer o dado)  -  bairro (bares, supermercados – porcentagem de acesso ver dado levantamento) – ambos são proibidos, já temos esta legislação – que é o </a:t>
            </a:r>
            <a:r>
              <a:rPr lang="pt-BR" altLang="pt-BR" dirty="0" err="1"/>
              <a:t>macrosistema</a:t>
            </a:r>
            <a:r>
              <a:rPr lang="pt-BR" altLang="pt-BR" dirty="0"/>
              <a:t>, temos uma cultura sobre uso do álcool ao mesmo tempo.....e temos a escola onde o consumo não é permitido mas chegar embriagado na escola acontece com X% dos jovens......escola faz educação sobre álcool, ensina que não pode.......muitas famílias </a:t>
            </a:r>
            <a:r>
              <a:rPr lang="pt-BR" altLang="pt-BR" dirty="0" err="1"/>
              <a:t>ensinma</a:t>
            </a:r>
            <a:r>
              <a:rPr lang="pt-BR" altLang="pt-BR" dirty="0"/>
              <a:t> que não pode......as </a:t>
            </a:r>
            <a:r>
              <a:rPr lang="pt-BR" altLang="pt-BR" dirty="0" err="1"/>
              <a:t>relig~iões</a:t>
            </a:r>
            <a:r>
              <a:rPr lang="pt-BR" altLang="pt-BR" dirty="0"/>
              <a:t> ensinam que não pode/deve....mas o consumo acontece para x% dos jovens. </a:t>
            </a:r>
          </a:p>
          <a:p>
            <a:r>
              <a:rPr lang="pt-BR" altLang="pt-BR" dirty="0"/>
              <a:t>É preciso enxergar a situação na sua complexidade. Sobre as drogas ilícitas, poderíamos fazer o mesmo exercício, mas o tempo é curto, escolhi priorizar as drogas de maior consumo e as que geram mais riscos e danos entre jovens.....</a:t>
            </a:r>
          </a:p>
          <a:p>
            <a:r>
              <a:rPr lang="pt-BR" altLang="pt-BR" dirty="0"/>
              <a:t>Lembrar de falar sobre o indivíduo – genética, personalidade, adolescência os mecanismos neuronais de autocontrole ainda não desenvolvidos, mas o desenvolvimento do aparato biológico não garante que os adultos também tenham autocontrole (essa via biológica não é a única condição necessária). Estamos neste momentos montando programa brasileiro de desenvolvimento socioemocional (financiamento FAPESP) para que a prevenção possa ser feita nessa perspectiva também, mas como os senhores podem ver estamos investindo em características individuais, que são fundamentais, </a:t>
            </a:r>
            <a:r>
              <a:rPr lang="pt-BR" altLang="pt-BR" dirty="0" err="1"/>
              <a:t>poois</a:t>
            </a:r>
            <a:r>
              <a:rPr lang="pt-BR" altLang="pt-BR" dirty="0"/>
              <a:t> se elas não forem ensinadas </a:t>
            </a:r>
            <a:r>
              <a:rPr lang="pt-BR" altLang="pt-BR" dirty="0" err="1"/>
              <a:t>eleas</a:t>
            </a:r>
            <a:r>
              <a:rPr lang="pt-BR" altLang="pt-BR" dirty="0"/>
              <a:t> não se desenvolvem naturalmente....isso tem um potencial para prevenir o uso de drogas, mas não de impedir que ele aconteça, pois o consumo depende também de outros fatores que não o individual. Por isso o </a:t>
            </a:r>
            <a:r>
              <a:rPr lang="pt-BR" altLang="pt-BR" dirty="0" err="1"/>
              <a:t>preventivismo</a:t>
            </a:r>
            <a:r>
              <a:rPr lang="pt-BR" altLang="pt-BR" dirty="0"/>
              <a:t> prescrito (faça isso não faça aquilo) com culpabilização do indivíduo pelo resultado tem sido questionado nas práticas de saúde coletiva.</a:t>
            </a:r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xmlns="" id="{5E500D65-6DF7-40C9-B9CF-BBD3A252C0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8733F5-0BCA-4C9C-961C-AD02A7CD4D05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431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Assuntos relevantes, mais do que dependência para essa faixa etária. Esse dado é importante pois a crença d que comigo não acontece é muito presente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E5587-6A31-4608-8187-93609ADA5B2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17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E5587-6A31-4608-8187-93609ADA5B2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24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xmlns="" id="{7F0BA758-AF21-4B47-AEA5-7A927BFC7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xmlns="" id="{38A1F335-B3C7-46C9-B71B-43F7EB8086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Aqui nós vemos dois gráficos que mostram resultados do programa quanto ao número de doses consumidas no ano e danos devido ao próprio consumo de álcool</a:t>
            </a:r>
          </a:p>
          <a:p>
            <a:pPr>
              <a:spcBef>
                <a:spcPct val="0"/>
              </a:spcBef>
            </a:pPr>
            <a:r>
              <a:rPr lang="pt-BR" altLang="pt-BR"/>
              <a:t>Follow-up de 8, 20 e 32 meses</a:t>
            </a:r>
          </a:p>
          <a:p>
            <a:pPr>
              <a:spcBef>
                <a:spcPct val="0"/>
              </a:spcBef>
            </a:pPr>
            <a:r>
              <a:rPr lang="pt-BR" altLang="pt-BR"/>
              <a:t>Diferenças entre o grupo intervenção e controle desde o primeiro follow-up e aumento das diferenças entre grupo intervenção e controle ao longo do tempo</a:t>
            </a:r>
          </a:p>
          <a:p>
            <a:pPr>
              <a:spcBef>
                <a:spcPct val="0"/>
              </a:spcBef>
            </a:pPr>
            <a:r>
              <a:rPr lang="pt-BR" altLang="pt-BR"/>
              <a:t>Por exemplo ......ler os balões......</a:t>
            </a:r>
            <a:endParaRPr lang="en-US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xmlns="" id="{D8EC0868-7C55-4945-8AE2-5ADA07B24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7C179-A395-4C1B-B864-A6B8443BE97C}" type="slidenum">
              <a:rPr lang="en-US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E5587-6A31-4608-8187-93609ADA5B2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29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08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67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78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86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CDF4A9C-CAC9-4F9E-A447-74583A502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44530" r="77284" b="27844"/>
          <a:stretch/>
        </p:blipFill>
        <p:spPr>
          <a:xfrm>
            <a:off x="7757139" y="-1"/>
            <a:ext cx="1386862" cy="13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2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6F514BF-94F7-4BBE-B4C6-649BB0FE4C07}"/>
              </a:ext>
            </a:extLst>
          </p:cNvPr>
          <p:cNvSpPr/>
          <p:nvPr userDrawn="1"/>
        </p:nvSpPr>
        <p:spPr>
          <a:xfrm>
            <a:off x="628650" y="1734162"/>
            <a:ext cx="2514600" cy="52024"/>
          </a:xfrm>
          <a:prstGeom prst="rect">
            <a:avLst/>
          </a:prstGeom>
          <a:solidFill>
            <a:srgbClr val="245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0F9F347-6919-4AC2-AB31-D59761E400A6}"/>
              </a:ext>
            </a:extLst>
          </p:cNvPr>
          <p:cNvSpPr/>
          <p:nvPr userDrawn="1"/>
        </p:nvSpPr>
        <p:spPr>
          <a:xfrm>
            <a:off x="3314700" y="1730128"/>
            <a:ext cx="2514600" cy="52024"/>
          </a:xfrm>
          <a:prstGeom prst="rect">
            <a:avLst/>
          </a:prstGeom>
          <a:solidFill>
            <a:srgbClr val="E5C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6C8AFF7-7556-4A02-A3E7-E079E692B6F2}"/>
              </a:ext>
            </a:extLst>
          </p:cNvPr>
          <p:cNvSpPr/>
          <p:nvPr userDrawn="1"/>
        </p:nvSpPr>
        <p:spPr>
          <a:xfrm>
            <a:off x="6000750" y="1727624"/>
            <a:ext cx="2514600" cy="52024"/>
          </a:xfrm>
          <a:prstGeom prst="rect">
            <a:avLst/>
          </a:prstGeom>
          <a:solidFill>
            <a:srgbClr val="A6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255220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701FA7C-A58A-4263-864E-3E3451760EC8}"/>
              </a:ext>
            </a:extLst>
          </p:cNvPr>
          <p:cNvSpPr/>
          <p:nvPr userDrawn="1"/>
        </p:nvSpPr>
        <p:spPr>
          <a:xfrm>
            <a:off x="628650" y="1734162"/>
            <a:ext cx="2514600" cy="52024"/>
          </a:xfrm>
          <a:prstGeom prst="rect">
            <a:avLst/>
          </a:prstGeom>
          <a:solidFill>
            <a:srgbClr val="245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B3F5FAA-D28F-4FBB-9AB3-50840C220B6A}"/>
              </a:ext>
            </a:extLst>
          </p:cNvPr>
          <p:cNvSpPr/>
          <p:nvPr userDrawn="1"/>
        </p:nvSpPr>
        <p:spPr>
          <a:xfrm>
            <a:off x="3314700" y="1730128"/>
            <a:ext cx="2514600" cy="52024"/>
          </a:xfrm>
          <a:prstGeom prst="rect">
            <a:avLst/>
          </a:prstGeom>
          <a:solidFill>
            <a:srgbClr val="E5C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47FF010-146F-4D71-A1F4-97D11C01533D}"/>
              </a:ext>
            </a:extLst>
          </p:cNvPr>
          <p:cNvSpPr/>
          <p:nvPr userDrawn="1"/>
        </p:nvSpPr>
        <p:spPr>
          <a:xfrm>
            <a:off x="6000750" y="1727624"/>
            <a:ext cx="2514600" cy="52024"/>
          </a:xfrm>
          <a:prstGeom prst="rect">
            <a:avLst/>
          </a:prstGeom>
          <a:solidFill>
            <a:srgbClr val="A6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41037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5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5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19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18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28694-3BCD-49DD-B83F-172FB264DB5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43B77-651E-4BBE-9BFA-D259F1A3981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3C2E577-6297-438B-817B-6A483D96D43E}"/>
              </a:ext>
            </a:extLst>
          </p:cNvPr>
          <p:cNvSpPr/>
          <p:nvPr userDrawn="1"/>
        </p:nvSpPr>
        <p:spPr>
          <a:xfrm>
            <a:off x="628650" y="1734162"/>
            <a:ext cx="2514600" cy="52024"/>
          </a:xfrm>
          <a:prstGeom prst="rect">
            <a:avLst/>
          </a:prstGeom>
          <a:solidFill>
            <a:srgbClr val="245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C7990C8-C50A-4289-8DC8-505ED9C47124}"/>
              </a:ext>
            </a:extLst>
          </p:cNvPr>
          <p:cNvSpPr/>
          <p:nvPr userDrawn="1"/>
        </p:nvSpPr>
        <p:spPr>
          <a:xfrm>
            <a:off x="3314700" y="1730128"/>
            <a:ext cx="2514600" cy="52024"/>
          </a:xfrm>
          <a:prstGeom prst="rect">
            <a:avLst/>
          </a:prstGeom>
          <a:solidFill>
            <a:srgbClr val="E5C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19CC46B-E4AF-489A-BFBD-FF4CCF67247B}"/>
              </a:ext>
            </a:extLst>
          </p:cNvPr>
          <p:cNvSpPr/>
          <p:nvPr userDrawn="1"/>
        </p:nvSpPr>
        <p:spPr>
          <a:xfrm>
            <a:off x="6000750" y="1727624"/>
            <a:ext cx="2514600" cy="52024"/>
          </a:xfrm>
          <a:prstGeom prst="rect">
            <a:avLst/>
          </a:prstGeom>
          <a:solidFill>
            <a:srgbClr val="A6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B88CE032-8ECF-4B8E-9677-C3C340284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44530" r="77284" b="27844"/>
          <a:stretch/>
        </p:blipFill>
        <p:spPr>
          <a:xfrm>
            <a:off x="7757139" y="-1"/>
            <a:ext cx="1386862" cy="13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903751"/>
            <a:ext cx="6858000" cy="2205832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Desenvolvimento humano e redução de riscos na educação sobre álcool e outras drogas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9485" y="4840671"/>
            <a:ext cx="6858000" cy="1241822"/>
          </a:xfrm>
        </p:spPr>
        <p:txBody>
          <a:bodyPr numCol="1">
            <a:noAutofit/>
          </a:bodyPr>
          <a:lstStyle/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Tatiana de Castro Amato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Psicóloga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Doutora em Ciências pela UNIFESP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taticastroamato@gmail.com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</a:rPr>
              <a:t>www.nepsiseducacao.com.br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" y="388516"/>
            <a:ext cx="2094875" cy="12359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24F9215-820F-4CAB-B1A1-BB0F9207BE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1" b="28000"/>
          <a:stretch/>
        </p:blipFill>
        <p:spPr>
          <a:xfrm>
            <a:off x="3475730" y="351125"/>
            <a:ext cx="3556989" cy="12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9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>
            <a:extLst>
              <a:ext uri="{FF2B5EF4-FFF2-40B4-BE49-F238E27FC236}">
                <a16:creationId xmlns:a16="http://schemas.microsoft.com/office/drawing/2014/main" xmlns="" id="{3C6F1721-8C43-4A13-81EA-ED61131C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03" y="886687"/>
            <a:ext cx="6115050" cy="742950"/>
          </a:xfrm>
        </p:spPr>
        <p:txBody>
          <a:bodyPr/>
          <a:lstStyle/>
          <a:p>
            <a:r>
              <a:rPr lang="pt-BR" altLang="pt-BR" sz="4000" dirty="0"/>
              <a:t>PERAE: Aula 7</a:t>
            </a:r>
          </a:p>
        </p:txBody>
      </p:sp>
      <p:sp>
        <p:nvSpPr>
          <p:cNvPr id="79875" name="Espaço Reservado para Conteúdo 2">
            <a:extLst>
              <a:ext uri="{FF2B5EF4-FFF2-40B4-BE49-F238E27FC236}">
                <a16:creationId xmlns:a16="http://schemas.microsoft.com/office/drawing/2014/main" xmlns="" id="{3AF23B93-74D4-4C34-A4D2-474CAB0AC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43" y="2141824"/>
            <a:ext cx="6115050" cy="3371850"/>
          </a:xfrm>
        </p:spPr>
        <p:txBody>
          <a:bodyPr/>
          <a:lstStyle/>
          <a:p>
            <a:r>
              <a:rPr lang="pt-BR" altLang="pt-BR" dirty="0"/>
              <a:t>Escolhas, consequências e estratégias;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7A59A74-EA12-4A13-9EF6-707CEB6B3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" y="2897981"/>
            <a:ext cx="2905598" cy="39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xmlns="" id="{3B92468A-9B93-46E3-BE2A-8598820C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02" y="2888456"/>
            <a:ext cx="2919464" cy="39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B81FC4EA-5F54-4B3C-A992-67072F97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6" y="2863454"/>
            <a:ext cx="2919464" cy="393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1E86E7-FD8E-4F3D-B84C-5018A866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4" y="649690"/>
            <a:ext cx="7711576" cy="994172"/>
          </a:xfrm>
        </p:spPr>
        <p:txBody>
          <a:bodyPr>
            <a:normAutofit fontScale="90000"/>
          </a:bodyPr>
          <a:lstStyle/>
          <a:p>
            <a:r>
              <a:rPr lang="pt-BR" dirty="0"/>
              <a:t>Estudo de viabilidade: indicadores</a:t>
            </a:r>
          </a:p>
        </p:txBody>
      </p:sp>
      <p:sp>
        <p:nvSpPr>
          <p:cNvPr id="5" name="Retângulo de cantos arredondados 5">
            <a:extLst>
              <a:ext uri="{FF2B5EF4-FFF2-40B4-BE49-F238E27FC236}">
                <a16:creationId xmlns:a16="http://schemas.microsoft.com/office/drawing/2014/main" xmlns="" id="{1BE9C9F4-99D7-400E-ACA1-0869E794C267}"/>
              </a:ext>
            </a:extLst>
          </p:cNvPr>
          <p:cNvSpPr/>
          <p:nvPr/>
        </p:nvSpPr>
        <p:spPr>
          <a:xfrm>
            <a:off x="269823" y="2459633"/>
            <a:ext cx="1677723" cy="5968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188 alunos</a:t>
            </a:r>
          </a:p>
        </p:txBody>
      </p:sp>
      <p:sp>
        <p:nvSpPr>
          <p:cNvPr id="6" name="Retângulo de cantos arredondados 6">
            <a:extLst>
              <a:ext uri="{FF2B5EF4-FFF2-40B4-BE49-F238E27FC236}">
                <a16:creationId xmlns:a16="http://schemas.microsoft.com/office/drawing/2014/main" xmlns="" id="{BEF39E4A-7750-4E53-ABCB-6C442D014989}"/>
              </a:ext>
            </a:extLst>
          </p:cNvPr>
          <p:cNvSpPr/>
          <p:nvPr/>
        </p:nvSpPr>
        <p:spPr>
          <a:xfrm>
            <a:off x="2252636" y="2459633"/>
            <a:ext cx="1848101" cy="61011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 dirty="0"/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PERAE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160 alunos</a:t>
            </a:r>
          </a:p>
          <a:p>
            <a:pPr algn="ctr"/>
            <a:endParaRPr lang="pt-BR" sz="1013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177924F-5571-4D33-997A-E997161C07C4}"/>
              </a:ext>
            </a:extLst>
          </p:cNvPr>
          <p:cNvSpPr/>
          <p:nvPr/>
        </p:nvSpPr>
        <p:spPr>
          <a:xfrm>
            <a:off x="379594" y="3342699"/>
            <a:ext cx="1567978" cy="516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Avaliação antes</a:t>
            </a:r>
          </a:p>
        </p:txBody>
      </p:sp>
      <p:cxnSp>
        <p:nvCxnSpPr>
          <p:cNvPr id="8" name="Conector de seta reta 19">
            <a:extLst>
              <a:ext uri="{FF2B5EF4-FFF2-40B4-BE49-F238E27FC236}">
                <a16:creationId xmlns:a16="http://schemas.microsoft.com/office/drawing/2014/main" xmlns="" id="{56F1AF13-A0E3-407F-AA4C-1BA4E5DB4CF3}"/>
              </a:ext>
            </a:extLst>
          </p:cNvPr>
          <p:cNvCxnSpPr>
            <a:cxnSpLocks/>
          </p:cNvCxnSpPr>
          <p:nvPr/>
        </p:nvCxnSpPr>
        <p:spPr>
          <a:xfrm>
            <a:off x="1163582" y="3080520"/>
            <a:ext cx="0" cy="237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20">
            <a:extLst>
              <a:ext uri="{FF2B5EF4-FFF2-40B4-BE49-F238E27FC236}">
                <a16:creationId xmlns:a16="http://schemas.microsoft.com/office/drawing/2014/main" xmlns="" id="{F46B58B3-7ACA-4362-9DFE-178367BCA245}"/>
              </a:ext>
            </a:extLst>
          </p:cNvPr>
          <p:cNvCxnSpPr>
            <a:cxnSpLocks/>
          </p:cNvCxnSpPr>
          <p:nvPr/>
        </p:nvCxnSpPr>
        <p:spPr>
          <a:xfrm flipH="1">
            <a:off x="3188232" y="3105051"/>
            <a:ext cx="1" cy="212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49">
            <a:extLst>
              <a:ext uri="{FF2B5EF4-FFF2-40B4-BE49-F238E27FC236}">
                <a16:creationId xmlns:a16="http://schemas.microsoft.com/office/drawing/2014/main" xmlns="" id="{717F9FF0-BC43-4383-8F91-20149C88FDF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163583" y="3859370"/>
            <a:ext cx="0" cy="213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50">
            <a:extLst>
              <a:ext uri="{FF2B5EF4-FFF2-40B4-BE49-F238E27FC236}">
                <a16:creationId xmlns:a16="http://schemas.microsoft.com/office/drawing/2014/main" xmlns="" id="{59DDA05C-A364-4BC8-B7DC-D13FE6615624}"/>
              </a:ext>
            </a:extLst>
          </p:cNvPr>
          <p:cNvCxnSpPr/>
          <p:nvPr/>
        </p:nvCxnSpPr>
        <p:spPr>
          <a:xfrm flipH="1">
            <a:off x="3188233" y="3829579"/>
            <a:ext cx="1" cy="212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77">
            <a:extLst>
              <a:ext uri="{FF2B5EF4-FFF2-40B4-BE49-F238E27FC236}">
                <a16:creationId xmlns:a16="http://schemas.microsoft.com/office/drawing/2014/main" xmlns="" id="{55F0EA30-AE8A-4791-AE9A-B9C3CECC1BB2}"/>
              </a:ext>
            </a:extLst>
          </p:cNvPr>
          <p:cNvCxnSpPr>
            <a:cxnSpLocks/>
          </p:cNvCxnSpPr>
          <p:nvPr/>
        </p:nvCxnSpPr>
        <p:spPr>
          <a:xfrm>
            <a:off x="3188233" y="5548062"/>
            <a:ext cx="6323" cy="45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C08631F-B30C-43A9-857C-DF97C6C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70" y="4083142"/>
            <a:ext cx="1161174" cy="148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5DF15B0D-C1AB-47C5-BEE9-D4385646EE23}"/>
              </a:ext>
            </a:extLst>
          </p:cNvPr>
          <p:cNvSpPr/>
          <p:nvPr/>
        </p:nvSpPr>
        <p:spPr>
          <a:xfrm>
            <a:off x="379594" y="6034031"/>
            <a:ext cx="1567978" cy="516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Avaliação depois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2561F608-2DF7-41BA-A896-7171A6E69A8E}"/>
              </a:ext>
            </a:extLst>
          </p:cNvPr>
          <p:cNvSpPr/>
          <p:nvPr/>
        </p:nvSpPr>
        <p:spPr>
          <a:xfrm>
            <a:off x="2440617" y="3326815"/>
            <a:ext cx="1567978" cy="516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Avaliação antes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46A62478-0908-4F46-8A5A-87DAA0CAF781}"/>
              </a:ext>
            </a:extLst>
          </p:cNvPr>
          <p:cNvSpPr/>
          <p:nvPr/>
        </p:nvSpPr>
        <p:spPr>
          <a:xfrm>
            <a:off x="2426498" y="6032749"/>
            <a:ext cx="1567978" cy="516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Avaliação depois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41291A06-C6F2-4AA9-951B-2FAB148EE098}"/>
              </a:ext>
            </a:extLst>
          </p:cNvPr>
          <p:cNvSpPr/>
          <p:nvPr/>
        </p:nvSpPr>
        <p:spPr>
          <a:xfrm>
            <a:off x="4501460" y="2061174"/>
            <a:ext cx="4372717" cy="893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/>
              <a:t>Não estimulou experimentação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D6F63399-71EF-4686-8348-C2076ED7A4AF}"/>
              </a:ext>
            </a:extLst>
          </p:cNvPr>
          <p:cNvSpPr/>
          <p:nvPr/>
        </p:nvSpPr>
        <p:spPr>
          <a:xfrm>
            <a:off x="4582565" y="3658114"/>
            <a:ext cx="4321587" cy="52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/>
              <a:t>Conhecimento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87E9B44E-E402-498A-9378-490E4B063A7D}"/>
              </a:ext>
            </a:extLst>
          </p:cNvPr>
          <p:cNvSpPr/>
          <p:nvPr/>
        </p:nvSpPr>
        <p:spPr>
          <a:xfrm>
            <a:off x="4919155" y="4809004"/>
            <a:ext cx="3302483" cy="129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2800" dirty="0"/>
              <a:t>Habilidade de </a:t>
            </a:r>
          </a:p>
          <a:p>
            <a:r>
              <a:rPr lang="pt-BR" sz="2800" dirty="0"/>
              <a:t>tomar decisões em </a:t>
            </a:r>
          </a:p>
          <a:p>
            <a:r>
              <a:rPr lang="pt-BR" sz="2800" dirty="0"/>
              <a:t>situações de risco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xmlns="" id="{2AA5E52D-FD1F-4F9C-BD8C-CE08E2DDF382}"/>
              </a:ext>
            </a:extLst>
          </p:cNvPr>
          <p:cNvSpPr/>
          <p:nvPr/>
        </p:nvSpPr>
        <p:spPr>
          <a:xfrm>
            <a:off x="662342" y="1854666"/>
            <a:ext cx="3120664" cy="5502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/>
              <a:t>8 escolas privadas</a:t>
            </a:r>
          </a:p>
        </p:txBody>
      </p:sp>
      <p:sp>
        <p:nvSpPr>
          <p:cNvPr id="25" name="Seta: para Cima 24">
            <a:extLst>
              <a:ext uri="{FF2B5EF4-FFF2-40B4-BE49-F238E27FC236}">
                <a16:creationId xmlns:a16="http://schemas.microsoft.com/office/drawing/2014/main" xmlns="" id="{921923F0-6D04-40FE-9885-D21295874052}"/>
              </a:ext>
            </a:extLst>
          </p:cNvPr>
          <p:cNvSpPr/>
          <p:nvPr/>
        </p:nvSpPr>
        <p:spPr>
          <a:xfrm>
            <a:off x="4347189" y="3189380"/>
            <a:ext cx="903696" cy="99417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26" name="Seta: para Cima 25">
            <a:extLst>
              <a:ext uri="{FF2B5EF4-FFF2-40B4-BE49-F238E27FC236}">
                <a16:creationId xmlns:a16="http://schemas.microsoft.com/office/drawing/2014/main" xmlns="" id="{CE18EF21-2926-4C0F-AB5D-FBDA92557342}"/>
              </a:ext>
            </a:extLst>
          </p:cNvPr>
          <p:cNvSpPr/>
          <p:nvPr/>
        </p:nvSpPr>
        <p:spPr>
          <a:xfrm>
            <a:off x="7679850" y="4408406"/>
            <a:ext cx="903696" cy="172398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1432539-8C92-46F0-BF10-4376632C22CA}"/>
              </a:ext>
            </a:extLst>
          </p:cNvPr>
          <p:cNvSpPr txBox="1"/>
          <p:nvPr/>
        </p:nvSpPr>
        <p:spPr>
          <a:xfrm>
            <a:off x="4889175" y="6480612"/>
            <a:ext cx="479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(Amato, </a:t>
            </a:r>
            <a:r>
              <a:rPr lang="pt-BR" dirty="0" err="1"/>
              <a:t>Opaleye</a:t>
            </a:r>
            <a:r>
              <a:rPr lang="pt-BR" dirty="0"/>
              <a:t>, </a:t>
            </a:r>
            <a:r>
              <a:rPr lang="pt-BR" dirty="0" err="1"/>
              <a:t>McBride</a:t>
            </a:r>
            <a:r>
              <a:rPr lang="pt-BR" dirty="0"/>
              <a:t> &amp; Noto, </a:t>
            </a:r>
            <a:r>
              <a:rPr lang="pt-BR" i="1" dirty="0"/>
              <a:t>no prelo</a:t>
            </a:r>
            <a:r>
              <a:rPr lang="pt-BR" dirty="0"/>
              <a:t>)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932B3195-54E5-4537-892E-4F6D069D4ADA}"/>
              </a:ext>
            </a:extLst>
          </p:cNvPr>
          <p:cNvSpPr/>
          <p:nvPr/>
        </p:nvSpPr>
        <p:spPr>
          <a:xfrm>
            <a:off x="485503" y="4670883"/>
            <a:ext cx="1387087" cy="516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</a:p>
        </p:txBody>
      </p:sp>
    </p:spTree>
    <p:extLst>
      <p:ext uri="{BB962C8B-B14F-4D97-AF65-F5344CB8AC3E}">
        <p14:creationId xmlns:p14="http://schemas.microsoft.com/office/powerpoint/2010/main" val="16332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ítulo 1">
            <a:extLst>
              <a:ext uri="{FF2B5EF4-FFF2-40B4-BE49-F238E27FC236}">
                <a16:creationId xmlns:a16="http://schemas.microsoft.com/office/drawing/2014/main" xmlns="" id="{26FD5E6F-5381-4E29-BCDC-E99895FF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75" y="1047710"/>
            <a:ext cx="4697909" cy="557213"/>
          </a:xfrm>
        </p:spPr>
        <p:txBody>
          <a:bodyPr>
            <a:noAutofit/>
          </a:bodyPr>
          <a:lstStyle/>
          <a:p>
            <a:r>
              <a:rPr lang="pt-BR" altLang="pt-BR" sz="4000" dirty="0"/>
              <a:t>Feedback dos Alunos</a:t>
            </a:r>
          </a:p>
        </p:txBody>
      </p:sp>
      <p:pic>
        <p:nvPicPr>
          <p:cNvPr id="4" name="Imagem 3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829ADEFC-2A9C-42C9-9A99-1B9AFD020E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79"/>
          <a:stretch/>
        </p:blipFill>
        <p:spPr>
          <a:xfrm>
            <a:off x="-44970" y="4841680"/>
            <a:ext cx="9144000" cy="2046300"/>
          </a:xfrm>
          <a:prstGeom prst="rect">
            <a:avLst/>
          </a:prstGeom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xmlns="" id="{FA915713-D9DA-45EF-85D2-14E5DE02A97D}"/>
              </a:ext>
            </a:extLst>
          </p:cNvPr>
          <p:cNvSpPr/>
          <p:nvPr/>
        </p:nvSpPr>
        <p:spPr>
          <a:xfrm>
            <a:off x="314793" y="2143593"/>
            <a:ext cx="4257207" cy="1768840"/>
          </a:xfrm>
          <a:prstGeom prst="wedgeRoundRectCallout">
            <a:avLst>
              <a:gd name="adj1" fmla="val 31280"/>
              <a:gd name="adj2" fmla="val 942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defRPr/>
            </a:pPr>
            <a:r>
              <a:rPr lang="pt-BR" altLang="pt-BR" sz="2500" i="1" dirty="0"/>
              <a:t>“</a:t>
            </a:r>
            <a:r>
              <a:rPr lang="pt-BR" altLang="pt-BR" sz="2500" b="1" i="1" u="sng" dirty="0"/>
              <a:t>Discutir as situações </a:t>
            </a:r>
            <a:r>
              <a:rPr lang="pt-BR" altLang="pt-BR" sz="2500" i="1" dirty="0"/>
              <a:t>sobre bebidas alcoólicas com os amigos, </a:t>
            </a:r>
            <a:r>
              <a:rPr lang="pt-BR" altLang="pt-BR" sz="2500" b="1" i="1" u="sng" dirty="0"/>
              <a:t>sabendo a opinião de cada um</a:t>
            </a:r>
            <a:r>
              <a:rPr lang="pt-BR" altLang="pt-BR" sz="2500" i="1" dirty="0"/>
              <a:t>”</a:t>
            </a:r>
          </a:p>
        </p:txBody>
      </p:sp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xmlns="" id="{AD0A5EC9-C300-4745-BDEB-30EC91E7A1B0}"/>
              </a:ext>
            </a:extLst>
          </p:cNvPr>
          <p:cNvSpPr/>
          <p:nvPr/>
        </p:nvSpPr>
        <p:spPr>
          <a:xfrm>
            <a:off x="4916775" y="2333163"/>
            <a:ext cx="3957404" cy="1783687"/>
          </a:xfrm>
          <a:prstGeom prst="wedgeRoundRectCallout">
            <a:avLst>
              <a:gd name="adj1" fmla="val 18182"/>
              <a:gd name="adj2" fmla="val 8939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pt-BR" altLang="pt-BR" sz="2800" i="1" dirty="0"/>
              <a:t>“Saber quanto é uma dose padrão e poder alertar as pessoas que vão dirigir”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ítulo 1">
            <a:extLst>
              <a:ext uri="{FF2B5EF4-FFF2-40B4-BE49-F238E27FC236}">
                <a16:creationId xmlns:a16="http://schemas.microsoft.com/office/drawing/2014/main" xmlns="" id="{5080F2CB-0C71-43F1-9254-C6CD4E15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3" y="1022387"/>
            <a:ext cx="6299824" cy="557213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Feedback dos Professores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50E457B-B1AF-47A8-885D-B325E80A490A}"/>
              </a:ext>
            </a:extLst>
          </p:cNvPr>
          <p:cNvSpPr txBox="1"/>
          <p:nvPr/>
        </p:nvSpPr>
        <p:spPr>
          <a:xfrm>
            <a:off x="618223" y="1881250"/>
            <a:ext cx="788120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250" dirty="0"/>
              <a:t>REDUÇÃO DE RISCOS </a:t>
            </a:r>
          </a:p>
          <a:p>
            <a:pPr algn="ctr" eaLnBrk="1" hangingPunct="1">
              <a:defRPr/>
            </a:pPr>
            <a:r>
              <a:rPr lang="pt-BR" sz="2250" dirty="0"/>
              <a:t>favoreceu adesão, crítica e respeito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BD81013-DD99-4F36-AFEE-80456D773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12405" r="50000" b="7570"/>
          <a:stretch/>
        </p:blipFill>
        <p:spPr>
          <a:xfrm>
            <a:off x="3747" y="3964482"/>
            <a:ext cx="1580072" cy="29056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09140C3-A6AE-45FE-B1C6-FA44E7A2C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38" y="3991168"/>
            <a:ext cx="1130165" cy="2778323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xmlns="" id="{247421B2-77A9-4145-A35B-4BC4E7F2FCC2}"/>
              </a:ext>
            </a:extLst>
          </p:cNvPr>
          <p:cNvSpPr/>
          <p:nvPr/>
        </p:nvSpPr>
        <p:spPr>
          <a:xfrm>
            <a:off x="1590771" y="4811842"/>
            <a:ext cx="5969410" cy="2076138"/>
          </a:xfrm>
          <a:prstGeom prst="wedgeEllipseCallout">
            <a:avLst>
              <a:gd name="adj1" fmla="val -55522"/>
              <a:gd name="adj2" fmla="val -554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pt-BR" altLang="pt-BR" sz="2800" i="1" dirty="0"/>
              <a:t>“...</a:t>
            </a:r>
            <a:r>
              <a:rPr lang="pt-BR" altLang="pt-BR" sz="2400" b="1" i="1" u="sng" dirty="0"/>
              <a:t>em nenhum momento eu disse, não beba</a:t>
            </a:r>
            <a:r>
              <a:rPr lang="pt-BR" altLang="pt-BR" sz="2400" i="1" dirty="0"/>
              <a:t>. Mas eu senti que os </a:t>
            </a:r>
            <a:r>
              <a:rPr lang="pt-BR" altLang="pt-BR" sz="2400" b="1" i="1" u="sng" dirty="0"/>
              <a:t>alunos ficaram mais críticos </a:t>
            </a:r>
            <a:r>
              <a:rPr lang="pt-BR" altLang="pt-BR" sz="2400" i="1" dirty="0"/>
              <a:t>sobre o consumo do álcool”</a:t>
            </a:r>
          </a:p>
        </p:txBody>
      </p:sp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xmlns="" id="{59CF610E-B70B-4465-9398-7E3EE500A84B}"/>
              </a:ext>
            </a:extLst>
          </p:cNvPr>
          <p:cNvSpPr/>
          <p:nvPr/>
        </p:nvSpPr>
        <p:spPr>
          <a:xfrm>
            <a:off x="1109272" y="2709727"/>
            <a:ext cx="6417603" cy="2329629"/>
          </a:xfrm>
          <a:prstGeom prst="wedgeEllipseCallout">
            <a:avLst>
              <a:gd name="adj1" fmla="val 57308"/>
              <a:gd name="adj2" fmla="val 242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algn="ctr"/>
            <a:r>
              <a:rPr lang="pt-BR" altLang="pt-BR" sz="2300" i="1" dirty="0"/>
              <a:t>“Olha estou te dando a opção de pensar. Eu acredito que </a:t>
            </a:r>
            <a:r>
              <a:rPr lang="pt-BR" altLang="pt-BR" sz="2300" b="1" i="1" u="sng" dirty="0"/>
              <a:t>você é capaz de analisar</a:t>
            </a:r>
            <a:r>
              <a:rPr lang="pt-BR" altLang="pt-BR" sz="2300" i="1" dirty="0"/>
              <a:t>. (...)</a:t>
            </a:r>
            <a:r>
              <a:rPr lang="pt-BR" altLang="pt-BR" sz="2300" b="1" i="1" u="sng" dirty="0"/>
              <a:t>Ele se sente mais respeitado </a:t>
            </a:r>
            <a:r>
              <a:rPr lang="pt-BR" altLang="pt-BR" sz="2300" i="1" dirty="0"/>
              <a:t>e eu acho que por isso ele </a:t>
            </a:r>
            <a:r>
              <a:rPr lang="pt-BR" altLang="pt-BR" sz="2300" b="1" i="1" u="sng" dirty="0"/>
              <a:t>absorve melhor</a:t>
            </a:r>
            <a:r>
              <a:rPr lang="pt-BR" altLang="pt-BR" sz="2300" i="1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9D8F92-B50A-4584-83E4-11906D3E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FO-CO </a:t>
            </a:r>
            <a:br>
              <a:rPr lang="pt-BR" dirty="0"/>
            </a:br>
            <a:r>
              <a:rPr lang="pt-BR" dirty="0" err="1"/>
              <a:t>FOrmar</a:t>
            </a:r>
            <a:r>
              <a:rPr lang="pt-BR" dirty="0"/>
              <a:t> pessoas para </a:t>
            </a:r>
            <a:r>
              <a:rPr lang="pt-BR" dirty="0" err="1"/>
              <a:t>COnviver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65BB0A5-6D9D-438C-96D1-2C2F54D64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30" y="2005504"/>
            <a:ext cx="4572940" cy="5279715"/>
          </a:xfrm>
        </p:spPr>
        <p:txBody>
          <a:bodyPr>
            <a:normAutofit/>
          </a:bodyPr>
          <a:lstStyle/>
          <a:p>
            <a:r>
              <a:rPr lang="pt-BR" dirty="0"/>
              <a:t>Objetivo: Desenvolver </a:t>
            </a:r>
            <a:r>
              <a:rPr lang="pt-BR" u="sng" dirty="0"/>
              <a:t>metodologia brasileira</a:t>
            </a:r>
            <a:r>
              <a:rPr lang="pt-BR" dirty="0"/>
              <a:t> para promover </a:t>
            </a:r>
            <a:r>
              <a:rPr lang="pt-BR" u="sng" dirty="0"/>
              <a:t>habilidades socioemocionais </a:t>
            </a:r>
            <a:r>
              <a:rPr lang="pt-BR" dirty="0"/>
              <a:t>dos professores, estudantes e familiares.</a:t>
            </a:r>
          </a:p>
          <a:p>
            <a:endParaRPr lang="pt-BR" dirty="0"/>
          </a:p>
          <a:p>
            <a:r>
              <a:rPr lang="pt-BR" dirty="0"/>
              <a:t>Educação  Emocional</a:t>
            </a:r>
          </a:p>
          <a:p>
            <a:r>
              <a:rPr lang="pt-BR" dirty="0"/>
              <a:t>Atenção plena </a:t>
            </a:r>
          </a:p>
          <a:p>
            <a:r>
              <a:rPr lang="pt-BR" dirty="0"/>
              <a:t>Comunicação não violenta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D35D940D-C558-45EB-99BD-7CD71CDFE9FD}"/>
              </a:ext>
            </a:extLst>
          </p:cNvPr>
          <p:cNvSpPr/>
          <p:nvPr/>
        </p:nvSpPr>
        <p:spPr>
          <a:xfrm>
            <a:off x="5066680" y="1948721"/>
            <a:ext cx="3942410" cy="2698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120 alunos </a:t>
            </a:r>
          </a:p>
          <a:p>
            <a:pPr algn="ctr"/>
            <a:r>
              <a:rPr lang="pt-BR" sz="2800" dirty="0"/>
              <a:t>Escola Pública Estadual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Parceria com a Diretoria de Ensino Sul 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5D1ED47-1537-4525-883B-4CD7ADF3F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92" y="5661345"/>
            <a:ext cx="1463963" cy="1100191"/>
          </a:xfrm>
          <a:prstGeom prst="rect">
            <a:avLst/>
          </a:prstGeom>
        </p:spPr>
      </p:pic>
      <p:pic>
        <p:nvPicPr>
          <p:cNvPr id="6" name="Imagem 5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62D3DAEF-622E-45E4-81B0-F6FCCD2F0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37" y="5129807"/>
            <a:ext cx="2113361" cy="53786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6B922B1-02D4-44D3-B0D2-7423ADDD40DC}"/>
              </a:ext>
            </a:extLst>
          </p:cNvPr>
          <p:cNvSpPr txBox="1"/>
          <p:nvPr/>
        </p:nvSpPr>
        <p:spPr>
          <a:xfrm>
            <a:off x="6505734" y="4837942"/>
            <a:ext cx="215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Temático</a:t>
            </a:r>
          </a:p>
        </p:txBody>
      </p:sp>
    </p:spTree>
    <p:extLst>
      <p:ext uri="{BB962C8B-B14F-4D97-AF65-F5344CB8AC3E}">
        <p14:creationId xmlns:p14="http://schemas.microsoft.com/office/powerpoint/2010/main" val="41933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914DCD6-0D4B-4B48-9BA2-9FE96724962D}"/>
              </a:ext>
            </a:extLst>
          </p:cNvPr>
          <p:cNvSpPr/>
          <p:nvPr/>
        </p:nvSpPr>
        <p:spPr>
          <a:xfrm>
            <a:off x="628650" y="1825625"/>
            <a:ext cx="7886700" cy="37806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70000"/>
              </a:lnSpc>
            </a:pPr>
            <a:r>
              <a:rPr lang="pt-BR" sz="2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Educação preventiva</a:t>
            </a:r>
          </a:p>
          <a:p>
            <a:pPr algn="ctr">
              <a:lnSpc>
                <a:spcPct val="170000"/>
              </a:lnSpc>
            </a:pPr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Proporcionar condições agora </a:t>
            </a:r>
          </a:p>
          <a:p>
            <a:pPr algn="ctr">
              <a:lnSpc>
                <a:spcPct val="170000"/>
              </a:lnSpc>
            </a:pPr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que a vida seja melhor a cada momento.</a:t>
            </a:r>
          </a:p>
          <a:p>
            <a:pPr algn="r">
              <a:lnSpc>
                <a:spcPct val="170000"/>
              </a:lnSpc>
            </a:pPr>
            <a:r>
              <a:rPr lang="pt-B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Tatiana Amato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784F811-E91C-47B5-822E-66E0EF66D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06318"/>
            <a:ext cx="7886700" cy="1139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www.nepsiseducacao.com.br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6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482" y="734092"/>
            <a:ext cx="7886700" cy="1325563"/>
          </a:xfrm>
        </p:spPr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Midford</a:t>
            </a:r>
            <a:r>
              <a:rPr lang="en-US" dirty="0"/>
              <a:t>, R. (2009). Drug prevention </a:t>
            </a:r>
            <a:r>
              <a:rPr lang="en-US" dirty="0" err="1"/>
              <a:t>programmes</a:t>
            </a:r>
            <a:r>
              <a:rPr lang="en-US" dirty="0"/>
              <a:t> for young people: where have we been and where should we be going? </a:t>
            </a:r>
            <a:r>
              <a:rPr lang="en-US" i="1" dirty="0"/>
              <a:t>Addiction, 105</a:t>
            </a:r>
            <a:r>
              <a:rPr lang="en-US" dirty="0"/>
              <a:t>(10), 1688-1695. </a:t>
            </a:r>
            <a:endParaRPr lang="pt-BR" dirty="0"/>
          </a:p>
          <a:p>
            <a:r>
              <a:rPr lang="en-US" dirty="0"/>
              <a:t>Locatelli, D., Sanchez, Z., </a:t>
            </a:r>
            <a:r>
              <a:rPr lang="en-US" dirty="0" err="1"/>
              <a:t>Opaleye</a:t>
            </a:r>
            <a:r>
              <a:rPr lang="en-US" dirty="0"/>
              <a:t>, E., </a:t>
            </a:r>
            <a:r>
              <a:rPr lang="en-US" dirty="0" err="1"/>
              <a:t>Carlini</a:t>
            </a:r>
            <a:r>
              <a:rPr lang="en-US" dirty="0"/>
              <a:t>, C., &amp; Noto, A. (2012). Socioeconomic influences on alcohol use patterns among private school students in Sao Paulo. </a:t>
            </a:r>
            <a:r>
              <a:rPr lang="pt-BR" i="1" dirty="0" err="1"/>
              <a:t>Rev</a:t>
            </a:r>
            <a:r>
              <a:rPr lang="pt-BR" i="1" dirty="0"/>
              <a:t> </a:t>
            </a:r>
            <a:r>
              <a:rPr lang="pt-BR" i="1" dirty="0" err="1"/>
              <a:t>Bras</a:t>
            </a:r>
            <a:r>
              <a:rPr lang="pt-BR" i="1" dirty="0"/>
              <a:t> </a:t>
            </a:r>
            <a:r>
              <a:rPr lang="pt-BR" i="1" dirty="0" err="1"/>
              <a:t>Psiquiatr</a:t>
            </a:r>
            <a:r>
              <a:rPr lang="pt-BR" i="1" dirty="0"/>
              <a:t>, 34</a:t>
            </a:r>
            <a:r>
              <a:rPr lang="pt-BR" dirty="0"/>
              <a:t>(2), 193-200. </a:t>
            </a:r>
          </a:p>
          <a:p>
            <a:r>
              <a:rPr lang="pt-BR" dirty="0"/>
              <a:t>Gomes, K; Amato, TC; </a:t>
            </a:r>
            <a:r>
              <a:rPr lang="pt-BR" dirty="0" err="1"/>
              <a:t>Bedendo</a:t>
            </a:r>
            <a:r>
              <a:rPr lang="pt-BR" dirty="0"/>
              <a:t>, A; Santos, EL; Noto, AR (2019). Problemas associados ao </a:t>
            </a:r>
            <a:r>
              <a:rPr lang="pt-BR" dirty="0" err="1"/>
              <a:t>binge</a:t>
            </a:r>
            <a:r>
              <a:rPr lang="pt-BR" dirty="0"/>
              <a:t> </a:t>
            </a:r>
            <a:r>
              <a:rPr lang="pt-BR" dirty="0" err="1"/>
              <a:t>drinking</a:t>
            </a:r>
            <a:r>
              <a:rPr lang="pt-BR" dirty="0"/>
              <a:t> entre estudantes das capitais brasileiras. Ciência &amp; Saúde Coletiva, 24(2):497-507, 2019.  </a:t>
            </a:r>
          </a:p>
          <a:p>
            <a:r>
              <a:rPr lang="en-US" dirty="0"/>
              <a:t>McBride, N., Farringdon, F., </a:t>
            </a:r>
            <a:r>
              <a:rPr lang="en-US" dirty="0" err="1"/>
              <a:t>Midford</a:t>
            </a:r>
            <a:r>
              <a:rPr lang="en-US" dirty="0"/>
              <a:t>, R., </a:t>
            </a:r>
            <a:r>
              <a:rPr lang="en-US" dirty="0" err="1"/>
              <a:t>Meuleners</a:t>
            </a:r>
            <a:r>
              <a:rPr lang="en-US" dirty="0"/>
              <a:t>, L., &amp; Phillips, M. (2004). Harm minimization in school drug education: final results of the School Health and Alcohol Harm Reduction Project (SHAHRP). </a:t>
            </a:r>
            <a:r>
              <a:rPr lang="en-US" i="1" dirty="0"/>
              <a:t>Addiction, 99</a:t>
            </a:r>
            <a:r>
              <a:rPr lang="en-US" dirty="0"/>
              <a:t>(3), 278-291. </a:t>
            </a:r>
            <a:endParaRPr lang="pt-BR" dirty="0"/>
          </a:p>
          <a:p>
            <a:r>
              <a:rPr lang="en-US" dirty="0" err="1"/>
              <a:t>Mckay</a:t>
            </a:r>
            <a:r>
              <a:rPr lang="en-US" dirty="0"/>
              <a:t>, M. T. M., N.T.; </a:t>
            </a:r>
            <a:r>
              <a:rPr lang="en-US" dirty="0" err="1"/>
              <a:t>Sumnall</a:t>
            </a:r>
            <a:r>
              <a:rPr lang="en-US" dirty="0"/>
              <a:t>, H.R.; Cole, J.C. (2012). Reducing the harm from adolescent alcohol consumption: results from an adapted version of SHAHRP in Northern Ireland. </a:t>
            </a:r>
            <a:r>
              <a:rPr lang="en-US" i="1" dirty="0"/>
              <a:t>Journal of Substance Use, 17</a:t>
            </a:r>
            <a:r>
              <a:rPr lang="en-US" dirty="0"/>
              <a:t>(2), 98-121. </a:t>
            </a:r>
          </a:p>
          <a:p>
            <a:r>
              <a:rPr lang="pt-BR" altLang="pt-BR" dirty="0"/>
              <a:t>Gonçalves, L. P., </a:t>
            </a:r>
            <a:r>
              <a:rPr lang="pt-BR" altLang="pt-BR" dirty="0" err="1"/>
              <a:t>Opaleye</a:t>
            </a:r>
            <a:r>
              <a:rPr lang="pt-BR" altLang="pt-BR" dirty="0"/>
              <a:t>, E. S., &amp; Amato, T. C. (2014). </a:t>
            </a:r>
            <a:r>
              <a:rPr lang="pt-BR" altLang="pt-BR" i="1" dirty="0"/>
              <a:t>Percepção de riscos e estratégias de redução de danos do uso de álcool por adolescentes: subsídios para intervenções além do “diga não”.</a:t>
            </a:r>
            <a:r>
              <a:rPr lang="pt-BR" altLang="pt-BR" dirty="0"/>
              <a:t> </a:t>
            </a:r>
            <a:r>
              <a:rPr lang="en-US" altLang="pt-BR" dirty="0"/>
              <a:t>Brasília: SENAD/CIEE.</a:t>
            </a:r>
            <a:endParaRPr lang="pt-BR" altLang="pt-BR" dirty="0"/>
          </a:p>
          <a:p>
            <a:r>
              <a:rPr lang="en-US" dirty="0"/>
              <a:t>Amato, TC; Opaleye, ES; McBride, N; Noto, AR.. Feasibility of the PERAE/SHAHRP program in Brazil: an approach to reduce alcohol-related harm and risky consumption among adolescents. </a:t>
            </a:r>
            <a:r>
              <a:rPr lang="en-US" i="1" dirty="0" err="1"/>
              <a:t>Submetido</a:t>
            </a:r>
            <a:r>
              <a:rPr lang="en-US" i="1" dirty="0"/>
              <a:t> à </a:t>
            </a:r>
            <a:r>
              <a:rPr lang="en-US" i="1" dirty="0" err="1"/>
              <a:t>revista</a:t>
            </a:r>
            <a:r>
              <a:rPr lang="en-US" i="1" dirty="0"/>
              <a:t> BMC Public Health </a:t>
            </a:r>
            <a:r>
              <a:rPr lang="en-US" dirty="0"/>
              <a:t>(2019).</a:t>
            </a:r>
            <a:endParaRPr lang="pt-BR" dirty="0"/>
          </a:p>
          <a:p>
            <a:r>
              <a:rPr lang="pt-BR" dirty="0"/>
              <a:t>UNODC (2013). </a:t>
            </a:r>
            <a:r>
              <a:rPr lang="pt-BR" i="1" dirty="0"/>
              <a:t>Normas internacionais sobre a prevenção do uso de drogas. Viena: </a:t>
            </a:r>
            <a:r>
              <a:rPr lang="pt-BR" dirty="0"/>
              <a:t>Escritório das Nações Unidas sobre Drogas e Crimes.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3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73AD756-B3FB-42B6-9015-3D4251B4DEDA}"/>
              </a:ext>
            </a:extLst>
          </p:cNvPr>
          <p:cNvSpPr/>
          <p:nvPr/>
        </p:nvSpPr>
        <p:spPr>
          <a:xfrm>
            <a:off x="2320062" y="2090747"/>
            <a:ext cx="6303169" cy="46112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990297B-0419-4B4D-A7F2-39CBF7E7CE9C}"/>
              </a:ext>
            </a:extLst>
          </p:cNvPr>
          <p:cNvSpPr/>
          <p:nvPr/>
        </p:nvSpPr>
        <p:spPr>
          <a:xfrm>
            <a:off x="2666535" y="2482461"/>
            <a:ext cx="5498306" cy="42195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533B4CF-56E9-418A-BDC8-3A4B4F9204BD}"/>
              </a:ext>
            </a:extLst>
          </p:cNvPr>
          <p:cNvSpPr/>
          <p:nvPr/>
        </p:nvSpPr>
        <p:spPr>
          <a:xfrm>
            <a:off x="3524975" y="3631414"/>
            <a:ext cx="3956447" cy="30706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9461" name="CaixaDeTexto 6">
            <a:extLst>
              <a:ext uri="{FF2B5EF4-FFF2-40B4-BE49-F238E27FC236}">
                <a16:creationId xmlns:a16="http://schemas.microsoft.com/office/drawing/2014/main" xmlns="" id="{429930C2-C700-4F15-9FDA-91F0ECDD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354" y="3752859"/>
            <a:ext cx="17073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350" b="1"/>
              <a:t>MICROSSISTEMA</a:t>
            </a:r>
          </a:p>
        </p:txBody>
      </p:sp>
      <p:sp>
        <p:nvSpPr>
          <p:cNvPr id="19462" name="CaixaDeTexto 7">
            <a:extLst>
              <a:ext uri="{FF2B5EF4-FFF2-40B4-BE49-F238E27FC236}">
                <a16:creationId xmlns:a16="http://schemas.microsoft.com/office/drawing/2014/main" xmlns="" id="{C580C1EE-8477-4721-BAFF-91AEA2F89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038" y="2532467"/>
            <a:ext cx="15656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350" b="1"/>
              <a:t>EXOSSISTEMA</a:t>
            </a:r>
          </a:p>
        </p:txBody>
      </p:sp>
      <p:sp>
        <p:nvSpPr>
          <p:cNvPr id="19463" name="CaixaDeTexto 8">
            <a:extLst>
              <a:ext uri="{FF2B5EF4-FFF2-40B4-BE49-F238E27FC236}">
                <a16:creationId xmlns:a16="http://schemas.microsoft.com/office/drawing/2014/main" xmlns="" id="{A4408F4A-6085-4A32-BFC0-2F4EDD26B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916" y="2156229"/>
            <a:ext cx="17537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350" b="1"/>
              <a:t>MACROSSISTEMA</a:t>
            </a:r>
          </a:p>
        </p:txBody>
      </p:sp>
      <p:pic>
        <p:nvPicPr>
          <p:cNvPr id="19464" name="Picture 2" descr="Resultado de imagem para CULTURA">
            <a:extLst>
              <a:ext uri="{FF2B5EF4-FFF2-40B4-BE49-F238E27FC236}">
                <a16:creationId xmlns:a16="http://schemas.microsoft.com/office/drawing/2014/main" xmlns="" id="{B2AA7DD1-AB77-4E59-95DA-C4C054E4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7" y="2433645"/>
            <a:ext cx="673894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AutoShape 4" descr="Resultado de imagem para legislação">
            <a:extLst>
              <a:ext uri="{FF2B5EF4-FFF2-40B4-BE49-F238E27FC236}">
                <a16:creationId xmlns:a16="http://schemas.microsoft.com/office/drawing/2014/main" xmlns="" id="{C7F2F7B3-EC0B-43E6-BBAC-9F6A6120F9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sz="1350"/>
          </a:p>
        </p:txBody>
      </p:sp>
      <p:sp>
        <p:nvSpPr>
          <p:cNvPr id="19466" name="AutoShape 6" descr="Resultado de imagem para legislação">
            <a:extLst>
              <a:ext uri="{FF2B5EF4-FFF2-40B4-BE49-F238E27FC236}">
                <a16:creationId xmlns:a16="http://schemas.microsoft.com/office/drawing/2014/main" xmlns="" id="{37BC3168-6F6D-45A6-AC60-844F2C8516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20061" y="197644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sz="1350"/>
          </a:p>
        </p:txBody>
      </p:sp>
      <p:sp>
        <p:nvSpPr>
          <p:cNvPr id="19467" name="AutoShape 8" descr="Resultado de imagem para legislação">
            <a:extLst>
              <a:ext uri="{FF2B5EF4-FFF2-40B4-BE49-F238E27FC236}">
                <a16:creationId xmlns:a16="http://schemas.microsoft.com/office/drawing/2014/main" xmlns="" id="{C781B862-EEF7-431A-B37F-D1596F1B4C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34361" y="209074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sz="1350"/>
          </a:p>
        </p:txBody>
      </p:sp>
      <p:pic>
        <p:nvPicPr>
          <p:cNvPr id="19468" name="Picture 10" descr="Resultado de imagem para legislação">
            <a:extLst>
              <a:ext uri="{FF2B5EF4-FFF2-40B4-BE49-F238E27FC236}">
                <a16:creationId xmlns:a16="http://schemas.microsoft.com/office/drawing/2014/main" xmlns="" id="{D3C46B04-E27F-4722-BBB1-0218EDF9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65" y="5849550"/>
            <a:ext cx="1137047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CaixaDeTexto 14">
            <a:extLst>
              <a:ext uri="{FF2B5EF4-FFF2-40B4-BE49-F238E27FC236}">
                <a16:creationId xmlns:a16="http://schemas.microsoft.com/office/drawing/2014/main" xmlns="" id="{B6B43FE5-FB02-46EA-90B6-DB0B6DE7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296" y="6293652"/>
            <a:ext cx="12287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 dirty="0"/>
              <a:t>Legislação</a:t>
            </a:r>
          </a:p>
        </p:txBody>
      </p:sp>
      <p:sp>
        <p:nvSpPr>
          <p:cNvPr id="19470" name="CaixaDeTexto 15">
            <a:extLst>
              <a:ext uri="{FF2B5EF4-FFF2-40B4-BE49-F238E27FC236}">
                <a16:creationId xmlns:a16="http://schemas.microsoft.com/office/drawing/2014/main" xmlns="" id="{6CAA5294-B27C-42A4-B4D8-AB7AABDD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303" y="2153848"/>
            <a:ext cx="15656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/>
              <a:t>Cultura</a:t>
            </a:r>
          </a:p>
        </p:txBody>
      </p:sp>
      <p:sp>
        <p:nvSpPr>
          <p:cNvPr id="19471" name="CaixaDeTexto 17">
            <a:extLst>
              <a:ext uri="{FF2B5EF4-FFF2-40B4-BE49-F238E27FC236}">
                <a16:creationId xmlns:a16="http://schemas.microsoft.com/office/drawing/2014/main" xmlns="" id="{074B1DBE-51C3-4313-8217-B6003D74E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456" y="6432954"/>
            <a:ext cx="15656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/>
              <a:t>Escola</a:t>
            </a:r>
          </a:p>
        </p:txBody>
      </p:sp>
      <p:pic>
        <p:nvPicPr>
          <p:cNvPr id="19472" name="Picture 14" descr="Resultado de imagem para pessoa boneco">
            <a:extLst>
              <a:ext uri="{FF2B5EF4-FFF2-40B4-BE49-F238E27FC236}">
                <a16:creationId xmlns:a16="http://schemas.microsoft.com/office/drawing/2014/main" xmlns="" id="{53E0E1A0-078A-47A3-854B-36705024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22" y="4513668"/>
            <a:ext cx="667940" cy="9453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6" descr="Resultado de imagem para escola desenho">
            <a:extLst>
              <a:ext uri="{FF2B5EF4-FFF2-40B4-BE49-F238E27FC236}">
                <a16:creationId xmlns:a16="http://schemas.microsoft.com/office/drawing/2014/main" xmlns="" id="{BA26A56D-5DC4-4A65-B27E-F4272677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30" y="5741698"/>
            <a:ext cx="62984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Resultado de imagem para bandeira do brasil">
            <a:extLst>
              <a:ext uri="{FF2B5EF4-FFF2-40B4-BE49-F238E27FC236}">
                <a16:creationId xmlns:a16="http://schemas.microsoft.com/office/drawing/2014/main" xmlns="" id="{B685F5F7-EF84-4E87-A33D-B2D217D8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00" y="2532468"/>
            <a:ext cx="765572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CaixaDeTexto 22">
            <a:extLst>
              <a:ext uri="{FF2B5EF4-FFF2-40B4-BE49-F238E27FC236}">
                <a16:creationId xmlns:a16="http://schemas.microsoft.com/office/drawing/2014/main" xmlns="" id="{F7D599D3-8818-4B00-ABA5-A77B9AD18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350" y="2255052"/>
            <a:ext cx="15656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 dirty="0"/>
              <a:t>Valores</a:t>
            </a:r>
          </a:p>
        </p:txBody>
      </p:sp>
      <p:sp>
        <p:nvSpPr>
          <p:cNvPr id="19476" name="AutoShape 20" descr="Resultado de imagem para amigos">
            <a:extLst>
              <a:ext uri="{FF2B5EF4-FFF2-40B4-BE49-F238E27FC236}">
                <a16:creationId xmlns:a16="http://schemas.microsoft.com/office/drawing/2014/main" xmlns="" id="{12896D3A-5EB6-4B64-9F30-2F8AC55AB1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8661" y="220504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sz="1350"/>
          </a:p>
        </p:txBody>
      </p:sp>
      <p:pic>
        <p:nvPicPr>
          <p:cNvPr id="19477" name="Picture 22" descr="Resultado de imagem para amigos desenho">
            <a:extLst>
              <a:ext uri="{FF2B5EF4-FFF2-40B4-BE49-F238E27FC236}">
                <a16:creationId xmlns:a16="http://schemas.microsoft.com/office/drawing/2014/main" xmlns="" id="{639E4247-08F3-4A8E-B486-3BA67167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49" y="2800359"/>
            <a:ext cx="900113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CaixaDeTexto 25">
            <a:extLst>
              <a:ext uri="{FF2B5EF4-FFF2-40B4-BE49-F238E27FC236}">
                <a16:creationId xmlns:a16="http://schemas.microsoft.com/office/drawing/2014/main" xmlns="" id="{20DF3F69-A956-4015-9925-DD9A0714B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263" y="3511162"/>
            <a:ext cx="15656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/>
              <a:t>Amigos e </a:t>
            </a:r>
          </a:p>
          <a:p>
            <a:pPr algn="ctr"/>
            <a:r>
              <a:rPr lang="pt-BR" altLang="pt-BR" sz="1350" b="1"/>
              <a:t>vizinhos</a:t>
            </a:r>
          </a:p>
        </p:txBody>
      </p:sp>
      <p:pic>
        <p:nvPicPr>
          <p:cNvPr id="19479" name="Picture 24" descr="Resultado de imagem para amigos desenho">
            <a:extLst>
              <a:ext uri="{FF2B5EF4-FFF2-40B4-BE49-F238E27FC236}">
                <a16:creationId xmlns:a16="http://schemas.microsoft.com/office/drawing/2014/main" xmlns="" id="{45671076-FA4D-4035-A0B8-6BF2B46A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91" y="3012290"/>
            <a:ext cx="516731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CaixaDeTexto 27">
            <a:extLst>
              <a:ext uri="{FF2B5EF4-FFF2-40B4-BE49-F238E27FC236}">
                <a16:creationId xmlns:a16="http://schemas.microsoft.com/office/drawing/2014/main" xmlns="" id="{DDFCBE1B-E7A1-485E-AA7C-35948A645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932" y="3171123"/>
            <a:ext cx="21704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 dirty="0"/>
              <a:t>Família </a:t>
            </a:r>
          </a:p>
          <a:p>
            <a:pPr algn="ctr"/>
            <a:r>
              <a:rPr lang="pt-BR" altLang="pt-BR" sz="1350" b="1" dirty="0"/>
              <a:t>estendida</a:t>
            </a:r>
          </a:p>
        </p:txBody>
      </p:sp>
      <p:sp>
        <p:nvSpPr>
          <p:cNvPr id="19482" name="CaixaDeTexto 29">
            <a:extLst>
              <a:ext uri="{FF2B5EF4-FFF2-40B4-BE49-F238E27FC236}">
                <a16:creationId xmlns:a16="http://schemas.microsoft.com/office/drawing/2014/main" xmlns="" id="{0A577565-8AC5-480C-B114-930055C3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815" y="5375679"/>
            <a:ext cx="8322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 dirty="0"/>
              <a:t>Família</a:t>
            </a:r>
          </a:p>
        </p:txBody>
      </p:sp>
      <p:pic>
        <p:nvPicPr>
          <p:cNvPr id="19483" name="Picture 28" descr="Resultado de imagem para unidades básicas de saúde">
            <a:extLst>
              <a:ext uri="{FF2B5EF4-FFF2-40B4-BE49-F238E27FC236}">
                <a16:creationId xmlns:a16="http://schemas.microsoft.com/office/drawing/2014/main" xmlns="" id="{5ECA7B7E-2E44-4B2D-80F2-7D8AAFA0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63" y="4366031"/>
            <a:ext cx="859631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4" name="CaixaDeTexto 31">
            <a:extLst>
              <a:ext uri="{FF2B5EF4-FFF2-40B4-BE49-F238E27FC236}">
                <a16:creationId xmlns:a16="http://schemas.microsoft.com/office/drawing/2014/main" xmlns="" id="{07B218D4-57C1-4F51-9E73-94C5ADA9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358" y="4912527"/>
            <a:ext cx="15668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/>
              <a:t>Serviços</a:t>
            </a:r>
          </a:p>
        </p:txBody>
      </p:sp>
      <p:pic>
        <p:nvPicPr>
          <p:cNvPr id="19485" name="Picture 30" descr="Resultado de imagem para ambientes de trabalho">
            <a:extLst>
              <a:ext uri="{FF2B5EF4-FFF2-40B4-BE49-F238E27FC236}">
                <a16:creationId xmlns:a16="http://schemas.microsoft.com/office/drawing/2014/main" xmlns="" id="{405316DE-9AFF-4CC0-A801-F1F45A1A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49" y="3806437"/>
            <a:ext cx="848916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6" name="CaixaDeTexto 33">
            <a:extLst>
              <a:ext uri="{FF2B5EF4-FFF2-40B4-BE49-F238E27FC236}">
                <a16:creationId xmlns:a16="http://schemas.microsoft.com/office/drawing/2014/main" xmlns="" id="{08C272A5-1F3E-438A-B19C-8BE6EED5B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827" y="4375554"/>
            <a:ext cx="15668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/>
              <a:t>Trabalho</a:t>
            </a:r>
          </a:p>
        </p:txBody>
      </p:sp>
      <p:pic>
        <p:nvPicPr>
          <p:cNvPr id="19487" name="Picture 32" descr="Resultado de imagem para bairro desenho">
            <a:extLst>
              <a:ext uri="{FF2B5EF4-FFF2-40B4-BE49-F238E27FC236}">
                <a16:creationId xmlns:a16="http://schemas.microsoft.com/office/drawing/2014/main" xmlns="" id="{CBBC88BB-F53C-45F5-9C82-18A7F5D2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41914" r="3247" b="12405"/>
          <a:stretch>
            <a:fillRect/>
          </a:stretch>
        </p:blipFill>
        <p:spPr bwMode="auto">
          <a:xfrm>
            <a:off x="6005047" y="4277923"/>
            <a:ext cx="916781" cy="4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8" name="CaixaDeTexto 35">
            <a:extLst>
              <a:ext uri="{FF2B5EF4-FFF2-40B4-BE49-F238E27FC236}">
                <a16:creationId xmlns:a16="http://schemas.microsoft.com/office/drawing/2014/main" xmlns="" id="{1AB992EB-0A24-48C4-A566-634D8907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06" y="4726789"/>
            <a:ext cx="15656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/>
              <a:t>Bairro</a:t>
            </a:r>
          </a:p>
        </p:txBody>
      </p:sp>
      <p:pic>
        <p:nvPicPr>
          <p:cNvPr id="19492" name="Picture 34" descr="Resultado de imagem para religião">
            <a:extLst>
              <a:ext uri="{FF2B5EF4-FFF2-40B4-BE49-F238E27FC236}">
                <a16:creationId xmlns:a16="http://schemas.microsoft.com/office/drawing/2014/main" xmlns="" id="{523CF644-686A-45AF-890D-98CBF08D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61" y="5513792"/>
            <a:ext cx="733425" cy="7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3" name="CaixaDeTexto 47">
            <a:extLst>
              <a:ext uri="{FF2B5EF4-FFF2-40B4-BE49-F238E27FC236}">
                <a16:creationId xmlns:a16="http://schemas.microsoft.com/office/drawing/2014/main" xmlns="" id="{0D679044-B2D4-495C-9702-443AEB40D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42" y="6276984"/>
            <a:ext cx="15668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/>
              <a:t>Religião</a:t>
            </a:r>
          </a:p>
        </p:txBody>
      </p:sp>
      <p:sp>
        <p:nvSpPr>
          <p:cNvPr id="19494" name="CaixaDeTexto 16">
            <a:extLst>
              <a:ext uri="{FF2B5EF4-FFF2-40B4-BE49-F238E27FC236}">
                <a16:creationId xmlns:a16="http://schemas.microsoft.com/office/drawing/2014/main" xmlns="" id="{0D5CFB82-5E5D-4049-885C-7237B6196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352" y="5343534"/>
            <a:ext cx="15668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350" b="1"/>
              <a:t>Indivíduo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13" y="4672465"/>
            <a:ext cx="992186" cy="74414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83464" y="678804"/>
            <a:ext cx="740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Bioecologia</a:t>
            </a:r>
            <a:r>
              <a:rPr lang="pt-BR" sz="3200" dirty="0"/>
              <a:t> do Desenvolvimento Humano </a:t>
            </a:r>
          </a:p>
          <a:p>
            <a:r>
              <a:rPr lang="pt-BR" sz="2400" dirty="0"/>
              <a:t>(</a:t>
            </a:r>
            <a:r>
              <a:rPr lang="pt-BR" sz="2400" dirty="0" err="1"/>
              <a:t>Urie</a:t>
            </a:r>
            <a:r>
              <a:rPr lang="pt-BR" sz="2400" dirty="0"/>
              <a:t> </a:t>
            </a:r>
            <a:r>
              <a:rPr lang="pt-BR" sz="2400" dirty="0" err="1"/>
              <a:t>Bronfenbrenner</a:t>
            </a:r>
            <a:r>
              <a:rPr lang="pt-BR" sz="2400" dirty="0"/>
              <a:t> - 1917-2005)</a:t>
            </a:r>
            <a:endParaRPr lang="pt-BR" sz="32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" y="1831749"/>
            <a:ext cx="1526618" cy="222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94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31C9BE-34E1-4107-836D-C530E9CA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33" y="844617"/>
            <a:ext cx="8577299" cy="994172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Problemas devido ao consumo de álcool no ano </a:t>
            </a:r>
            <a:br>
              <a:rPr lang="pt-BR" sz="3100" dirty="0"/>
            </a:br>
            <a:r>
              <a:rPr lang="pt-BR" sz="3100" dirty="0"/>
              <a:t>entre estudantes do ensino médio das capitais brasileiras (10.691 participantes)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55BFCE-6072-4111-8F6F-3A05CD829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32" y="2169444"/>
            <a:ext cx="1438986" cy="20606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i="1" dirty="0">
                <a:solidFill>
                  <a:schemeClr val="accent2">
                    <a:lumMod val="50000"/>
                  </a:schemeClr>
                </a:solidFill>
              </a:rPr>
              <a:t>50% fez </a:t>
            </a:r>
            <a:r>
              <a:rPr lang="pt-BR" i="1" dirty="0" err="1">
                <a:solidFill>
                  <a:schemeClr val="accent2">
                    <a:lumMod val="50000"/>
                  </a:schemeClr>
                </a:solidFill>
              </a:rPr>
              <a:t>binge</a:t>
            </a:r>
            <a:r>
              <a:rPr lang="pt-BR" i="1" dirty="0">
                <a:solidFill>
                  <a:schemeClr val="accent2">
                    <a:lumMod val="50000"/>
                  </a:schemeClr>
                </a:solidFill>
              </a:rPr>
              <a:t> no ano </a:t>
            </a:r>
            <a:r>
              <a:rPr lang="pt-BR" sz="1800" i="1" dirty="0"/>
              <a:t>= consumo de 5 doses na mesma ocasião</a:t>
            </a:r>
            <a:r>
              <a:rPr lang="pt-BR" i="1" dirty="0"/>
              <a:t>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D863FD0A-3952-45B7-859A-3D4C74576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238918"/>
              </p:ext>
            </p:extLst>
          </p:nvPr>
        </p:nvGraphicFramePr>
        <p:xfrm>
          <a:off x="1838610" y="2209204"/>
          <a:ext cx="7609053" cy="464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7DF3BCD-43EB-468F-86F3-A6FAF28B2D7F}"/>
              </a:ext>
            </a:extLst>
          </p:cNvPr>
          <p:cNvSpPr txBox="1"/>
          <p:nvPr/>
        </p:nvSpPr>
        <p:spPr>
          <a:xfrm>
            <a:off x="0" y="6399764"/>
            <a:ext cx="2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(Gomes et al, 2019)</a:t>
            </a:r>
          </a:p>
        </p:txBody>
      </p:sp>
    </p:spTree>
    <p:extLst>
      <p:ext uri="{BB962C8B-B14F-4D97-AF65-F5344CB8AC3E}">
        <p14:creationId xmlns:p14="http://schemas.microsoft.com/office/powerpoint/2010/main" val="37998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xmlns="" id="{7126291F-DCC9-4312-8225-821176CA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1" y="907219"/>
            <a:ext cx="7978380" cy="742950"/>
          </a:xfrm>
        </p:spPr>
        <p:txBody>
          <a:bodyPr>
            <a:normAutofit fontScale="90000"/>
          </a:bodyPr>
          <a:lstStyle/>
          <a:p>
            <a:r>
              <a:rPr lang="pt-BR" altLang="pt-BR" sz="3100" dirty="0"/>
              <a:t>Pesquisa com 260 adolescentes de escolas privadas: </a:t>
            </a:r>
            <a:r>
              <a:rPr lang="pt-BR" sz="3100" b="1" dirty="0"/>
              <a:t>SUBSÍDIOS PARA INTERVENÇÕES ALÉM DO “DIGA NÃO” </a:t>
            </a:r>
            <a:r>
              <a:rPr lang="pt-BR" sz="1800" dirty="0"/>
              <a:t/>
            </a:r>
            <a:br>
              <a:rPr lang="pt-BR" sz="1800" dirty="0"/>
            </a:br>
            <a:endParaRPr lang="pt-BR" altLang="pt-BR" sz="1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6F8CA09-903D-431F-A03D-1C0F4A31F545}"/>
              </a:ext>
            </a:extLst>
          </p:cNvPr>
          <p:cNvSpPr txBox="1"/>
          <p:nvPr/>
        </p:nvSpPr>
        <p:spPr>
          <a:xfrm>
            <a:off x="6093620" y="5287566"/>
            <a:ext cx="1884760" cy="213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788" dirty="0"/>
              <a:t>(Gonçalves, </a:t>
            </a:r>
            <a:r>
              <a:rPr lang="pt-BR" sz="788" dirty="0" err="1"/>
              <a:t>Opaleye</a:t>
            </a:r>
            <a:r>
              <a:rPr lang="pt-BR" sz="788" dirty="0"/>
              <a:t> &amp; Amato, 2014)</a:t>
            </a:r>
          </a:p>
        </p:txBody>
      </p:sp>
      <p:pic>
        <p:nvPicPr>
          <p:cNvPr id="9" name="Imagem 8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BBE7CC30-5FCE-424D-9CA0-56D273E2E3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79"/>
          <a:stretch/>
        </p:blipFill>
        <p:spPr>
          <a:xfrm>
            <a:off x="-14990" y="4841680"/>
            <a:ext cx="9144000" cy="2046300"/>
          </a:xfrm>
          <a:prstGeom prst="rect">
            <a:avLst/>
          </a:prstGeom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xmlns="" id="{C7B89BAB-3400-406C-B9FA-2F8F7A910588}"/>
              </a:ext>
            </a:extLst>
          </p:cNvPr>
          <p:cNvSpPr/>
          <p:nvPr/>
        </p:nvSpPr>
        <p:spPr>
          <a:xfrm>
            <a:off x="119918" y="1891873"/>
            <a:ext cx="4317168" cy="2316120"/>
          </a:xfrm>
          <a:prstGeom prst="wedgeRoundRectCallout">
            <a:avLst>
              <a:gd name="adj1" fmla="val -17361"/>
              <a:gd name="adj2" fmla="val 7516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pt-BR" sz="2000" b="1" dirty="0"/>
          </a:p>
          <a:p>
            <a:pPr>
              <a:defRPr/>
            </a:pPr>
            <a:r>
              <a:rPr lang="pt-BR" sz="2000" b="1" dirty="0"/>
              <a:t>(Grupo de meninos do ensino fundamental)</a:t>
            </a:r>
          </a:p>
          <a:p>
            <a:pPr>
              <a:defRPr/>
            </a:pPr>
            <a:r>
              <a:rPr lang="pt-BR" sz="2000" i="1" dirty="0"/>
              <a:t>Aluno 1: “Se você for voltar com os seus pais, por exemplo, você tenta ficar mais quieto! </a:t>
            </a:r>
          </a:p>
          <a:p>
            <a:pPr>
              <a:defRPr/>
            </a:pPr>
            <a:r>
              <a:rPr lang="pt-BR" sz="2000" i="1" dirty="0"/>
              <a:t>Aluno 2: Finge que tá dormindo! É, você fala que tá com sono!”</a:t>
            </a:r>
            <a:r>
              <a:rPr lang="pt-BR" i="1" dirty="0"/>
              <a:t/>
            </a:r>
            <a:br>
              <a:rPr lang="pt-BR" i="1" dirty="0"/>
            </a:br>
            <a:endParaRPr lang="pt-BR" dirty="0"/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xmlns="" id="{DF335A2D-804F-40A9-9C40-8A900F812149}"/>
              </a:ext>
            </a:extLst>
          </p:cNvPr>
          <p:cNvSpPr/>
          <p:nvPr/>
        </p:nvSpPr>
        <p:spPr>
          <a:xfrm>
            <a:off x="4601972" y="1902127"/>
            <a:ext cx="4317168" cy="2316120"/>
          </a:xfrm>
          <a:prstGeom prst="wedgeRoundRectCallout">
            <a:avLst>
              <a:gd name="adj1" fmla="val -46180"/>
              <a:gd name="adj2" fmla="val 9069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pt-BR" sz="2000" b="1" dirty="0"/>
          </a:p>
          <a:p>
            <a:pPr>
              <a:defRPr/>
            </a:pPr>
            <a:r>
              <a:rPr lang="pt-BR" sz="2000" b="1" dirty="0"/>
              <a:t>(Grupo de meninas do ensino fundamental)</a:t>
            </a:r>
          </a:p>
          <a:p>
            <a:pPr>
              <a:defRPr/>
            </a:pPr>
            <a:r>
              <a:rPr lang="pt-BR" sz="2000" i="1" dirty="0"/>
              <a:t>Aluna: “Muito menino abusando de menina, porque tem menina que começa a beber muito e começa a ficar inconsciente...”.</a:t>
            </a:r>
            <a:endParaRPr lang="pt-BR" sz="2000" dirty="0"/>
          </a:p>
          <a:p>
            <a:pPr>
              <a:defRPr/>
            </a:pPr>
            <a:r>
              <a:rPr lang="pt-BR" i="1" dirty="0"/>
              <a:t/>
            </a:r>
            <a:br>
              <a:rPr lang="pt-BR" i="1" dirty="0"/>
            </a:br>
            <a:endParaRPr lang="pt-BR" dirty="0"/>
          </a:p>
        </p:txBody>
      </p:sp>
      <p:sp>
        <p:nvSpPr>
          <p:cNvPr id="13" name="CaixaDeTexto 5">
            <a:extLst>
              <a:ext uri="{FF2B5EF4-FFF2-40B4-BE49-F238E27FC236}">
                <a16:creationId xmlns:a16="http://schemas.microsoft.com/office/drawing/2014/main" xmlns="" id="{E9E02B12-7A53-4824-A646-07B8AA4C1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165" y="4357127"/>
            <a:ext cx="26739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100" dirty="0"/>
              <a:t>(Gonçalves, </a:t>
            </a:r>
            <a:r>
              <a:rPr lang="pt-BR" altLang="pt-BR" sz="1100" dirty="0" err="1"/>
              <a:t>Opaleye</a:t>
            </a:r>
            <a:r>
              <a:rPr lang="pt-BR" altLang="pt-BR" sz="1100" dirty="0"/>
              <a:t> &amp; Amato,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6716" r="18239" b="42847"/>
          <a:stretch/>
        </p:blipFill>
        <p:spPr bwMode="auto">
          <a:xfrm>
            <a:off x="245767" y="1041497"/>
            <a:ext cx="4762961" cy="16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5130891" y="1041497"/>
            <a:ext cx="3457575" cy="1808593"/>
            <a:chOff x="6841188" y="245662"/>
            <a:chExt cx="4610100" cy="2411457"/>
          </a:xfrm>
        </p:grpSpPr>
        <p:sp>
          <p:nvSpPr>
            <p:cNvPr id="3" name="Retângulo 2"/>
            <p:cNvSpPr/>
            <p:nvPr/>
          </p:nvSpPr>
          <p:spPr>
            <a:xfrm>
              <a:off x="6841188" y="245662"/>
              <a:ext cx="4610100" cy="24114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6943582" y="357684"/>
              <a:ext cx="4507706" cy="2299435"/>
              <a:chOff x="6943582" y="357684"/>
              <a:chExt cx="4507706" cy="229943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3582" y="357684"/>
                <a:ext cx="4405313" cy="1518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3582" y="1876069"/>
                <a:ext cx="4507706" cy="78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B39A4B0-0908-41DE-8E05-02B5B7CE33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92" t="27345" r="31640" b="27345"/>
          <a:stretch/>
        </p:blipFill>
        <p:spPr>
          <a:xfrm>
            <a:off x="2767031" y="2898731"/>
            <a:ext cx="3303985" cy="30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7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6577E2-83A2-43FB-802C-0DC6B478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2274EA4-2646-4452-B086-24403681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64B5A64-E2C4-4718-8F05-2932E71F8BEA}"/>
              </a:ext>
            </a:extLst>
          </p:cNvPr>
          <p:cNvSpPr txBox="1">
            <a:spLocks/>
          </p:cNvSpPr>
          <p:nvPr/>
        </p:nvSpPr>
        <p:spPr>
          <a:xfrm>
            <a:off x="153538" y="959610"/>
            <a:ext cx="8833514" cy="49592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4500"/>
              <a:t>A missão da educação, ao invés de negar a realidade, é procurar compreendê-la e formar pessoas que saibam conviver com ela de forma crítica, fazendo escolhas conscientes e autônomas.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1050"/>
              <a:t>Albertani, H.M.B.(2013). Professor e a prevenção do uso de drogas: em busca de caminho. In: Prevenção ao uso de drogas: a escola na rede de cuidados. Salto para o Futuro, Boletim: Ano XXIII(23).</a:t>
            </a:r>
            <a:endParaRPr lang="pt-BR" altLang="pt-BR" sz="1050" dirty="0"/>
          </a:p>
        </p:txBody>
      </p:sp>
    </p:spTree>
    <p:extLst>
      <p:ext uri="{BB962C8B-B14F-4D97-AF65-F5344CB8AC3E}">
        <p14:creationId xmlns:p14="http://schemas.microsoft.com/office/powerpoint/2010/main" val="866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D07EAA-2D60-40AD-9475-EACB802F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SHAHRP – </a:t>
            </a:r>
            <a:r>
              <a:rPr lang="pt-BR" sz="3000" dirty="0" err="1"/>
              <a:t>School</a:t>
            </a:r>
            <a:r>
              <a:rPr lang="pt-BR" sz="3000" dirty="0"/>
              <a:t> Health </a:t>
            </a:r>
            <a:r>
              <a:rPr lang="pt-BR" sz="3000" dirty="0" err="1"/>
              <a:t>and</a:t>
            </a:r>
            <a:r>
              <a:rPr lang="pt-BR" sz="3000" dirty="0"/>
              <a:t> </a:t>
            </a:r>
            <a:r>
              <a:rPr lang="pt-BR" sz="3000" dirty="0" err="1"/>
              <a:t>Alcohol</a:t>
            </a:r>
            <a:r>
              <a:rPr lang="pt-BR" sz="3000" dirty="0"/>
              <a:t> </a:t>
            </a:r>
            <a:r>
              <a:rPr lang="pt-BR" sz="3000" dirty="0" err="1"/>
              <a:t>Harm</a:t>
            </a:r>
            <a:r>
              <a:rPr lang="pt-BR" sz="3000" dirty="0"/>
              <a:t> </a:t>
            </a:r>
            <a:r>
              <a:rPr lang="pt-BR" sz="3000" dirty="0" err="1"/>
              <a:t>Reduction</a:t>
            </a:r>
            <a:r>
              <a:rPr lang="pt-BR" sz="3000" dirty="0"/>
              <a:t> </a:t>
            </a:r>
            <a:r>
              <a:rPr lang="pt-BR" sz="3000" dirty="0" err="1"/>
              <a:t>Program</a:t>
            </a:r>
            <a:endParaRPr lang="pt-BR" sz="3000" dirty="0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2E63EC5F-9680-459E-B33B-DEBD98F6E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55" y="2229587"/>
            <a:ext cx="2289198" cy="1305919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AB21218-9164-45A0-937F-6FEA07F4BD7B}"/>
              </a:ext>
            </a:extLst>
          </p:cNvPr>
          <p:cNvSpPr txBox="1"/>
          <p:nvPr/>
        </p:nvSpPr>
        <p:spPr>
          <a:xfrm>
            <a:off x="5684313" y="4074405"/>
            <a:ext cx="3082083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Centro de pesquisa  colaborador da Organização Mundial da Saúde (OMS)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26ED2D85-83C5-438D-BDD8-8B8A96BC038D}"/>
              </a:ext>
            </a:extLst>
          </p:cNvPr>
          <p:cNvGrpSpPr/>
          <p:nvPr/>
        </p:nvGrpSpPr>
        <p:grpSpPr>
          <a:xfrm>
            <a:off x="1022530" y="2010056"/>
            <a:ext cx="3420467" cy="1604430"/>
            <a:chOff x="4680777" y="5126090"/>
            <a:chExt cx="3420467" cy="160443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8CBD63EB-4371-4E4F-855B-694829D5C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777" y="5126090"/>
              <a:ext cx="1154053" cy="160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A9540796-D524-4067-B90A-D0612013A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774" y="5126091"/>
              <a:ext cx="1134470" cy="1604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xmlns="" id="{93B907EA-0B41-4CA6-AD83-35840B36D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830" y="5126090"/>
              <a:ext cx="1131944" cy="160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DB58F011-1759-4565-BC98-F00B5B2C9F24}"/>
              </a:ext>
            </a:extLst>
          </p:cNvPr>
          <p:cNvGrpSpPr/>
          <p:nvPr/>
        </p:nvGrpSpPr>
        <p:grpSpPr>
          <a:xfrm>
            <a:off x="166317" y="3914710"/>
            <a:ext cx="5096656" cy="2837351"/>
            <a:chOff x="4437221" y="2109403"/>
            <a:chExt cx="3664023" cy="188686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221" y="2109403"/>
              <a:ext cx="3664023" cy="1886862"/>
            </a:xfrm>
            <a:prstGeom prst="rect">
              <a:avLst/>
            </a:prstGeom>
          </p:spPr>
        </p:pic>
        <p:sp>
          <p:nvSpPr>
            <p:cNvPr id="8" name="Seta em curva para cima 7"/>
            <p:cNvSpPr/>
            <p:nvPr/>
          </p:nvSpPr>
          <p:spPr>
            <a:xfrm flipH="1">
              <a:off x="5793970" y="3312440"/>
              <a:ext cx="1582730" cy="419668"/>
            </a:xfrm>
            <a:prstGeom prst="curvedUpArrow">
              <a:avLst>
                <a:gd name="adj1" fmla="val 25000"/>
                <a:gd name="adj2" fmla="val 50000"/>
                <a:gd name="adj3" fmla="val 37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>
                <a:solidFill>
                  <a:schemeClr val="tx1"/>
                </a:solidFill>
              </a:endParaRPr>
            </a:p>
          </p:txBody>
        </p:sp>
        <p:sp>
          <p:nvSpPr>
            <p:cNvPr id="13" name="Seta em curva para cima 12"/>
            <p:cNvSpPr/>
            <p:nvPr/>
          </p:nvSpPr>
          <p:spPr>
            <a:xfrm rot="2077551" flipH="1">
              <a:off x="5840816" y="2818888"/>
              <a:ext cx="1546979" cy="499109"/>
            </a:xfrm>
            <a:prstGeom prst="curvedUpArrow">
              <a:avLst>
                <a:gd name="adj1" fmla="val 25000"/>
                <a:gd name="adj2" fmla="val 50000"/>
                <a:gd name="adj3" fmla="val 37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>
                <a:solidFill>
                  <a:schemeClr val="tx1"/>
                </a:solidFill>
              </a:endParaRPr>
            </a:p>
          </p:txBody>
        </p:sp>
        <p:sp>
          <p:nvSpPr>
            <p:cNvPr id="14" name="Estrela de 5 pontas 13"/>
            <p:cNvSpPr/>
            <p:nvPr/>
          </p:nvSpPr>
          <p:spPr>
            <a:xfrm>
              <a:off x="6159218" y="2336635"/>
              <a:ext cx="220028" cy="173888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5" name="Estrela de 5 pontas 14"/>
            <p:cNvSpPr/>
            <p:nvPr/>
          </p:nvSpPr>
          <p:spPr>
            <a:xfrm>
              <a:off x="7265437" y="3155697"/>
              <a:ext cx="220028" cy="173888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30854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de cantos arredondados 54">
            <a:extLst>
              <a:ext uri="{FF2B5EF4-FFF2-40B4-BE49-F238E27FC236}">
                <a16:creationId xmlns:a16="http://schemas.microsoft.com/office/drawing/2014/main" xmlns="" id="{112A44DD-47F4-4A0E-8B79-FD9EE4990352}"/>
              </a:ext>
            </a:extLst>
          </p:cNvPr>
          <p:cNvSpPr/>
          <p:nvPr/>
        </p:nvSpPr>
        <p:spPr>
          <a:xfrm>
            <a:off x="4571999" y="5268914"/>
            <a:ext cx="3957403" cy="74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pt-BR" altLang="pt-BR" sz="3200" dirty="0">
                <a:latin typeface="Arial" panose="020B0604020202020204" pitchFamily="34" charset="0"/>
              </a:rPr>
              <a:t>23% menos danos</a:t>
            </a:r>
            <a:endParaRPr lang="en-US" altLang="pt-BR" sz="3200" dirty="0">
              <a:latin typeface="Arial" panose="020B0604020202020204" pitchFamily="34" charset="0"/>
            </a:endParaRPr>
          </a:p>
        </p:txBody>
      </p:sp>
      <p:sp>
        <p:nvSpPr>
          <p:cNvPr id="54" name="Retângulo de cantos arredondados 53">
            <a:extLst>
              <a:ext uri="{FF2B5EF4-FFF2-40B4-BE49-F238E27FC236}">
                <a16:creationId xmlns:a16="http://schemas.microsoft.com/office/drawing/2014/main" xmlns="" id="{64A74DC1-BDF1-40D0-B9FF-21788BFA2B8C}"/>
              </a:ext>
            </a:extLst>
          </p:cNvPr>
          <p:cNvSpPr/>
          <p:nvPr/>
        </p:nvSpPr>
        <p:spPr>
          <a:xfrm>
            <a:off x="202602" y="5053414"/>
            <a:ext cx="3679850" cy="1542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sz="3200" dirty="0">
                <a:latin typeface="Arial" panose="020B0604020202020204" pitchFamily="34" charset="0"/>
              </a:rPr>
              <a:t>31% menos doses de álcool</a:t>
            </a:r>
            <a:endParaRPr lang="en-US" sz="3200" dirty="0"/>
          </a:p>
        </p:txBody>
      </p:sp>
      <p:sp>
        <p:nvSpPr>
          <p:cNvPr id="63492" name="Título 1">
            <a:extLst>
              <a:ext uri="{FF2B5EF4-FFF2-40B4-BE49-F238E27FC236}">
                <a16:creationId xmlns:a16="http://schemas.microsoft.com/office/drawing/2014/main" xmlns="" id="{D35E9286-33F0-4F24-902D-D523FAFB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30" y="817908"/>
            <a:ext cx="7382550" cy="742950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RESULTADOS SHAHRP </a:t>
            </a:r>
            <a:r>
              <a:rPr lang="pt-BR" altLang="pt-BR" b="1" u="sng" dirty="0"/>
              <a:t>AUSTRÁLIA</a:t>
            </a:r>
            <a:endParaRPr lang="en-US" altLang="pt-BR" b="1" u="sng" dirty="0"/>
          </a:p>
        </p:txBody>
      </p:sp>
      <p:pic>
        <p:nvPicPr>
          <p:cNvPr id="63493" name="Picture 2">
            <a:extLst>
              <a:ext uri="{FF2B5EF4-FFF2-40B4-BE49-F238E27FC236}">
                <a16:creationId xmlns:a16="http://schemas.microsoft.com/office/drawing/2014/main" xmlns="" id="{562C1D05-CAB0-46F2-AA0D-9520D970F8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9790" y="2257630"/>
            <a:ext cx="4271981" cy="2874590"/>
          </a:xfr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E74F6749-785D-47A0-9114-A3F64B82F93C}"/>
              </a:ext>
            </a:extLst>
          </p:cNvPr>
          <p:cNvCxnSpPr/>
          <p:nvPr/>
        </p:nvCxnSpPr>
        <p:spPr>
          <a:xfrm>
            <a:off x="5904112" y="3446837"/>
            <a:ext cx="314" cy="5137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CaixaDeTexto 10">
            <a:extLst>
              <a:ext uri="{FF2B5EF4-FFF2-40B4-BE49-F238E27FC236}">
                <a16:creationId xmlns:a16="http://schemas.microsoft.com/office/drawing/2014/main" xmlns="" id="{96EB23C7-265D-4811-BFD7-3EE883F6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83" y="3673055"/>
            <a:ext cx="61587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25">
                <a:latin typeface="Arial" panose="020B0604020202020204" pitchFamily="34" charset="0"/>
              </a:rPr>
              <a:t>8 meses</a:t>
            </a:r>
            <a:endParaRPr lang="en-US" altLang="pt-BR" sz="525">
              <a:latin typeface="Arial" panose="020B0604020202020204" pitchFamily="34" charset="0"/>
            </a:endParaRPr>
          </a:p>
        </p:txBody>
      </p:sp>
      <p:sp>
        <p:nvSpPr>
          <p:cNvPr id="63498" name="CaixaDeTexto 11">
            <a:extLst>
              <a:ext uri="{FF2B5EF4-FFF2-40B4-BE49-F238E27FC236}">
                <a16:creationId xmlns:a16="http://schemas.microsoft.com/office/drawing/2014/main" xmlns="" id="{9C2F561B-3456-4320-AE2B-E0EAFE54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735" y="3205140"/>
            <a:ext cx="6143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25">
                <a:latin typeface="Arial" panose="020B0604020202020204" pitchFamily="34" charset="0"/>
              </a:rPr>
              <a:t>20 meses</a:t>
            </a:r>
            <a:endParaRPr lang="en-US" altLang="pt-BR" sz="525">
              <a:latin typeface="Arial" panose="020B0604020202020204" pitchFamily="34" charset="0"/>
            </a:endParaRPr>
          </a:p>
        </p:txBody>
      </p:sp>
      <p:sp>
        <p:nvSpPr>
          <p:cNvPr id="63499" name="CaixaDeTexto 12">
            <a:extLst>
              <a:ext uri="{FF2B5EF4-FFF2-40B4-BE49-F238E27FC236}">
                <a16:creationId xmlns:a16="http://schemas.microsoft.com/office/drawing/2014/main" xmlns="" id="{9FC9EF21-97E4-457F-A2B8-014547AEE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435" y="2783659"/>
            <a:ext cx="61437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25">
                <a:latin typeface="Arial" panose="020B0604020202020204" pitchFamily="34" charset="0"/>
              </a:rPr>
              <a:t>32 meses</a:t>
            </a:r>
            <a:endParaRPr lang="en-US" altLang="pt-BR" sz="525">
              <a:latin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E6C824C-EBDF-426A-B254-D87718BAE404}"/>
              </a:ext>
            </a:extLst>
          </p:cNvPr>
          <p:cNvSpPr txBox="1"/>
          <p:nvPr/>
        </p:nvSpPr>
        <p:spPr>
          <a:xfrm>
            <a:off x="5657652" y="3278959"/>
            <a:ext cx="615876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525" dirty="0">
                <a:solidFill>
                  <a:schemeClr val="accent2">
                    <a:lumMod val="75000"/>
                  </a:schemeClr>
                </a:solidFill>
              </a:rPr>
              <a:t>Intervenção</a:t>
            </a:r>
            <a:endParaRPr lang="en-US" sz="5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xmlns="" id="{33AC4937-785F-4564-8C6F-ECEAB25B9696}"/>
              </a:ext>
            </a:extLst>
          </p:cNvPr>
          <p:cNvCxnSpPr/>
          <p:nvPr/>
        </p:nvCxnSpPr>
        <p:spPr>
          <a:xfrm>
            <a:off x="6554194" y="3144418"/>
            <a:ext cx="314" cy="5137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596E17E-FAA7-4F2C-B2C1-0F1F5723987A}"/>
              </a:ext>
            </a:extLst>
          </p:cNvPr>
          <p:cNvSpPr txBox="1"/>
          <p:nvPr/>
        </p:nvSpPr>
        <p:spPr>
          <a:xfrm>
            <a:off x="6333927" y="2988446"/>
            <a:ext cx="615876" cy="1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525" dirty="0">
                <a:solidFill>
                  <a:schemeClr val="accent2">
                    <a:lumMod val="75000"/>
                  </a:schemeClr>
                </a:solidFill>
              </a:rPr>
              <a:t>Intervenção</a:t>
            </a:r>
            <a:endParaRPr lang="en-US" sz="525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xmlns="" id="{89C7A906-7569-4BF4-A4F7-A6F3B867633F}"/>
              </a:ext>
            </a:extLst>
          </p:cNvPr>
          <p:cNvCxnSpPr/>
          <p:nvPr/>
        </p:nvCxnSpPr>
        <p:spPr>
          <a:xfrm>
            <a:off x="6330355" y="3863556"/>
            <a:ext cx="315" cy="1924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91CA00C1-527A-4F8C-9BCE-A8612560BCC1}"/>
              </a:ext>
            </a:extLst>
          </p:cNvPr>
          <p:cNvCxnSpPr>
            <a:cxnSpLocks/>
          </p:cNvCxnSpPr>
          <p:nvPr/>
        </p:nvCxnSpPr>
        <p:spPr>
          <a:xfrm>
            <a:off x="7140126" y="3277744"/>
            <a:ext cx="0" cy="211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xmlns="" id="{B24D0BB1-81E6-48AB-A743-068A4A1BEAED}"/>
              </a:ext>
            </a:extLst>
          </p:cNvPr>
          <p:cNvCxnSpPr/>
          <p:nvPr/>
        </p:nvCxnSpPr>
        <p:spPr>
          <a:xfrm>
            <a:off x="8003280" y="2700877"/>
            <a:ext cx="315" cy="3636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506" name="Grupo 56">
            <a:extLst>
              <a:ext uri="{FF2B5EF4-FFF2-40B4-BE49-F238E27FC236}">
                <a16:creationId xmlns:a16="http://schemas.microsoft.com/office/drawing/2014/main" xmlns="" id="{70F16454-094C-4640-8B9E-26B49835ACA8}"/>
              </a:ext>
            </a:extLst>
          </p:cNvPr>
          <p:cNvGrpSpPr>
            <a:grpSpLocks/>
          </p:cNvGrpSpPr>
          <p:nvPr/>
        </p:nvGrpSpPr>
        <p:grpSpPr bwMode="auto">
          <a:xfrm>
            <a:off x="193485" y="2257629"/>
            <a:ext cx="4378516" cy="2701528"/>
            <a:chOff x="611560" y="1916832"/>
            <a:chExt cx="3391096" cy="2160240"/>
          </a:xfrm>
        </p:grpSpPr>
        <p:pic>
          <p:nvPicPr>
            <p:cNvPr id="63510" name="Picture 2">
              <a:extLst>
                <a:ext uri="{FF2B5EF4-FFF2-40B4-BE49-F238E27FC236}">
                  <a16:creationId xmlns:a16="http://schemas.microsoft.com/office/drawing/2014/main" xmlns="" id="{17750EBD-0294-4425-AD17-85BF6A00F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16832"/>
              <a:ext cx="3391096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5447A077-EF40-4CBE-82D2-823CFDFCD033}"/>
                </a:ext>
              </a:extLst>
            </p:cNvPr>
            <p:cNvCxnSpPr/>
            <p:nvPr/>
          </p:nvCxnSpPr>
          <p:spPr>
            <a:xfrm rot="5400000">
              <a:off x="1403890" y="2924293"/>
              <a:ext cx="576382" cy="241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12" name="CaixaDeTexto 18">
              <a:extLst>
                <a:ext uri="{FF2B5EF4-FFF2-40B4-BE49-F238E27FC236}">
                  <a16:creationId xmlns:a16="http://schemas.microsoft.com/office/drawing/2014/main" xmlns="" id="{8EB77441-3CB3-481A-A709-8959DFE28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595" y="2921928"/>
              <a:ext cx="648072" cy="13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B32C16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525">
                  <a:latin typeface="Arial" panose="020B0604020202020204" pitchFamily="34" charset="0"/>
                </a:rPr>
                <a:t>8 meses</a:t>
              </a:r>
              <a:endParaRPr lang="en-US" altLang="pt-BR" sz="525">
                <a:latin typeface="Arial" panose="020B0604020202020204" pitchFamily="34" charset="0"/>
              </a:endParaRPr>
            </a:p>
          </p:txBody>
        </p:sp>
        <p:sp>
          <p:nvSpPr>
            <p:cNvPr id="63513" name="CaixaDeTexto 19">
              <a:extLst>
                <a:ext uri="{FF2B5EF4-FFF2-40B4-BE49-F238E27FC236}">
                  <a16:creationId xmlns:a16="http://schemas.microsoft.com/office/drawing/2014/main" xmlns="" id="{1FC41941-2CCB-411B-831C-92DE92991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0632" y="2545403"/>
              <a:ext cx="648072" cy="13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B32C16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525">
                  <a:latin typeface="Arial" panose="020B0604020202020204" pitchFamily="34" charset="0"/>
                </a:rPr>
                <a:t>20 meses</a:t>
              </a:r>
              <a:endParaRPr lang="en-US" altLang="pt-BR" sz="525">
                <a:latin typeface="Arial" panose="020B0604020202020204" pitchFamily="34" charset="0"/>
              </a:endParaRPr>
            </a:p>
          </p:txBody>
        </p:sp>
        <p:sp>
          <p:nvSpPr>
            <p:cNvPr id="63514" name="CaixaDeTexto 20">
              <a:extLst>
                <a:ext uri="{FF2B5EF4-FFF2-40B4-BE49-F238E27FC236}">
                  <a16:creationId xmlns:a16="http://schemas.microsoft.com/office/drawing/2014/main" xmlns="" id="{5DA01360-3CAC-4767-859E-275B6E2E0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832" y="1988840"/>
              <a:ext cx="648072" cy="13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B32C16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5CD2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525">
                  <a:latin typeface="Arial" panose="020B0604020202020204" pitchFamily="34" charset="0"/>
                </a:rPr>
                <a:t>32 meses</a:t>
              </a:r>
              <a:endParaRPr lang="en-US" altLang="pt-BR" sz="525">
                <a:latin typeface="Arial" panose="020B0604020202020204" pitchFamily="34" charset="0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78A1F217-EC09-4BE6-B94B-9B18427E3AA2}"/>
                </a:ext>
              </a:extLst>
            </p:cNvPr>
            <p:cNvSpPr txBox="1"/>
            <p:nvPr/>
          </p:nvSpPr>
          <p:spPr>
            <a:xfrm>
              <a:off x="1431597" y="2469396"/>
              <a:ext cx="719945" cy="1384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525" dirty="0">
                  <a:solidFill>
                    <a:schemeClr val="accent2">
                      <a:lumMod val="75000"/>
                    </a:schemeClr>
                  </a:solidFill>
                </a:rPr>
                <a:t>Intervenção</a:t>
              </a:r>
              <a:endParaRPr lang="en-US" sz="525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xmlns="" id="{1387ACD7-7BF7-42ED-B815-D45CB0846366}"/>
                </a:ext>
              </a:extLst>
            </p:cNvPr>
            <p:cNvCxnSpPr/>
            <p:nvPr/>
          </p:nvCxnSpPr>
          <p:spPr>
            <a:xfrm rot="5400000">
              <a:off x="2041830" y="2522970"/>
              <a:ext cx="576382" cy="241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451F727A-0A13-4BA5-A506-2D1F3F2D3605}"/>
                </a:ext>
              </a:extLst>
            </p:cNvPr>
            <p:cNvSpPr txBox="1"/>
            <p:nvPr/>
          </p:nvSpPr>
          <p:spPr>
            <a:xfrm>
              <a:off x="2099687" y="2075217"/>
              <a:ext cx="806773" cy="1384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525" dirty="0">
                  <a:solidFill>
                    <a:schemeClr val="accent2">
                      <a:lumMod val="75000"/>
                    </a:schemeClr>
                  </a:solidFill>
                </a:rPr>
                <a:t>Intervenção</a:t>
              </a:r>
              <a:endParaRPr lang="en-US" sz="525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xmlns="" id="{1435D814-EBAA-4A76-952D-9766FE124C23}"/>
                </a:ext>
              </a:extLst>
            </p:cNvPr>
            <p:cNvCxnSpPr/>
            <p:nvPr/>
          </p:nvCxnSpPr>
          <p:spPr>
            <a:xfrm rot="5400000">
              <a:off x="1934571" y="3229149"/>
              <a:ext cx="206021" cy="36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xmlns="" id="{537D9272-656F-4074-9B65-B95391E4F6EF}"/>
                </a:ext>
              </a:extLst>
            </p:cNvPr>
            <p:cNvCxnSpPr/>
            <p:nvPr/>
          </p:nvCxnSpPr>
          <p:spPr>
            <a:xfrm rot="16200000" flipH="1">
              <a:off x="2576348" y="2875453"/>
              <a:ext cx="240556" cy="482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xmlns="" id="{EF3CC298-C324-4955-B5FE-26714B012E5B}"/>
                </a:ext>
              </a:extLst>
            </p:cNvPr>
            <p:cNvCxnSpPr/>
            <p:nvPr/>
          </p:nvCxnSpPr>
          <p:spPr>
            <a:xfrm rot="16200000" flipH="1">
              <a:off x="3193599" y="2321133"/>
              <a:ext cx="30605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xmlns="" id="{4EED7DBF-E88F-42D7-A3F5-9193415FA22F}"/>
              </a:ext>
            </a:extLst>
          </p:cNvPr>
          <p:cNvCxnSpPr>
            <a:cxnSpLocks/>
          </p:cNvCxnSpPr>
          <p:nvPr/>
        </p:nvCxnSpPr>
        <p:spPr>
          <a:xfrm>
            <a:off x="2060426" y="4147934"/>
            <a:ext cx="121453" cy="8863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xmlns="" id="{06F9F77A-E744-41F8-8401-F1B49D5237E1}"/>
              </a:ext>
            </a:extLst>
          </p:cNvPr>
          <p:cNvCxnSpPr>
            <a:cxnSpLocks/>
          </p:cNvCxnSpPr>
          <p:nvPr/>
        </p:nvCxnSpPr>
        <p:spPr>
          <a:xfrm flipH="1">
            <a:off x="6699457" y="3211091"/>
            <a:ext cx="1276349" cy="19877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9" name="Retângulo 57">
            <a:extLst>
              <a:ext uri="{FF2B5EF4-FFF2-40B4-BE49-F238E27FC236}">
                <a16:creationId xmlns:a16="http://schemas.microsoft.com/office/drawing/2014/main" xmlns="" id="{0168F69E-3D40-4111-B393-353B1D7A6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184" y="6434007"/>
            <a:ext cx="2559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pt-BR" sz="1600" dirty="0"/>
              <a:t>(</a:t>
            </a:r>
            <a:r>
              <a:rPr lang="pt-BR" altLang="pt-BR" sz="1600" dirty="0" err="1"/>
              <a:t>McBride</a:t>
            </a:r>
            <a:r>
              <a:rPr lang="pt-BR" altLang="pt-BR" sz="1600" dirty="0"/>
              <a:t>, et al.,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>
            <a:extLst>
              <a:ext uri="{FF2B5EF4-FFF2-40B4-BE49-F238E27FC236}">
                <a16:creationId xmlns:a16="http://schemas.microsoft.com/office/drawing/2014/main" xmlns="" id="{68760B8B-B45A-450D-B09E-77E0AFC0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88" y="735183"/>
            <a:ext cx="6231991" cy="971585"/>
          </a:xfrm>
        </p:spPr>
        <p:txBody>
          <a:bodyPr/>
          <a:lstStyle/>
          <a:p>
            <a:r>
              <a:rPr lang="pt-BR" altLang="pt-BR" dirty="0"/>
              <a:t>PERAE </a:t>
            </a:r>
            <a:r>
              <a:rPr lang="pt-BR" altLang="pt-BR" sz="2700" dirty="0"/>
              <a:t>– SHAHRP Brasil</a:t>
            </a:r>
            <a:endParaRPr lang="pt-BR" altLang="pt-BR" dirty="0"/>
          </a:p>
        </p:txBody>
      </p:sp>
      <p:pic>
        <p:nvPicPr>
          <p:cNvPr id="66563" name="Picture 2">
            <a:extLst>
              <a:ext uri="{FF2B5EF4-FFF2-40B4-BE49-F238E27FC236}">
                <a16:creationId xmlns:a16="http://schemas.microsoft.com/office/drawing/2014/main" xmlns="" id="{9E863EDB-0EBF-406E-8E46-52A4DB40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11" y="1154906"/>
            <a:ext cx="3555575" cy="475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01599ED1-68E9-493C-AD64-3875D0E45B3D}"/>
              </a:ext>
            </a:extLst>
          </p:cNvPr>
          <p:cNvSpPr/>
          <p:nvPr/>
        </p:nvSpPr>
        <p:spPr>
          <a:xfrm>
            <a:off x="5600558" y="1897857"/>
            <a:ext cx="2311004" cy="153114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/>
          </a:p>
        </p:txBody>
      </p:sp>
      <p:sp>
        <p:nvSpPr>
          <p:cNvPr id="5" name="Texto explicativo em forma de nuvem 4">
            <a:extLst>
              <a:ext uri="{FF2B5EF4-FFF2-40B4-BE49-F238E27FC236}">
                <a16:creationId xmlns:a16="http://schemas.microsoft.com/office/drawing/2014/main" xmlns="" id="{C6837482-D238-4BA3-8EC3-60209D704D0B}"/>
              </a:ext>
            </a:extLst>
          </p:cNvPr>
          <p:cNvSpPr/>
          <p:nvPr/>
        </p:nvSpPr>
        <p:spPr>
          <a:xfrm rot="11033221">
            <a:off x="2307664" y="3089069"/>
            <a:ext cx="4157663" cy="28622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8778527-8571-4E23-8A5D-E43B1898CCD7}"/>
              </a:ext>
            </a:extLst>
          </p:cNvPr>
          <p:cNvSpPr txBox="1"/>
          <p:nvPr/>
        </p:nvSpPr>
        <p:spPr>
          <a:xfrm>
            <a:off x="3207387" y="3650986"/>
            <a:ext cx="3024188" cy="22390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- Ideia de tempo pra pensar, pra agir, pra refletir.</a:t>
            </a:r>
          </a:p>
          <a:p>
            <a:pPr marL="257175" indent="-257175">
              <a:buFontTx/>
              <a:buChar char="-"/>
              <a:defRPr/>
            </a:pPr>
            <a:endParaRPr 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- PERAE é um momento pra pensar criticamente com diversão.</a:t>
            </a:r>
          </a:p>
          <a:p>
            <a:pPr eaLnBrk="1" hangingPunct="1">
              <a:defRPr/>
            </a:pPr>
            <a:endParaRPr lang="pt-BR" sz="1350" dirty="0">
              <a:latin typeface="Arial" charset="0"/>
              <a:cs typeface="Arial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41E137B-957B-49DA-BC70-88972E9A6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8" y="3908823"/>
            <a:ext cx="1463963" cy="1100191"/>
          </a:xfrm>
          <a:prstGeom prst="rect">
            <a:avLst/>
          </a:prstGeom>
        </p:spPr>
      </p:pic>
      <p:pic>
        <p:nvPicPr>
          <p:cNvPr id="6" name="Imagem 5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F5BD653C-76E6-4687-8C8C-140AAFBB7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3" y="3017525"/>
            <a:ext cx="2113361" cy="5378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A96D9F8-ED10-40C4-898A-F124B633BFFA}"/>
              </a:ext>
            </a:extLst>
          </p:cNvPr>
          <p:cNvSpPr txBox="1"/>
          <p:nvPr/>
        </p:nvSpPr>
        <p:spPr>
          <a:xfrm>
            <a:off x="3537679" y="6327729"/>
            <a:ext cx="548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Acesso ao material: www.nepsiseducacao.com.br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4799</TotalTime>
  <Words>1440</Words>
  <Application>Microsoft Office PowerPoint</Application>
  <PresentationFormat>Apresentação na tela (4:3)</PresentationFormat>
  <Paragraphs>125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Desenvolvimento humano e redução de riscos na educação sobre álcool e outras drogas</vt:lpstr>
      <vt:lpstr>Apresentação do PowerPoint</vt:lpstr>
      <vt:lpstr>Problemas devido ao consumo de álcool no ano  entre estudantes do ensino médio das capitais brasileiras (10.691 participantes) </vt:lpstr>
      <vt:lpstr>Pesquisa com 260 adolescentes de escolas privadas: SUBSÍDIOS PARA INTERVENÇÕES ALÉM DO “DIGA NÃO”  </vt:lpstr>
      <vt:lpstr>Apresentação do PowerPoint</vt:lpstr>
      <vt:lpstr>Apresentação do PowerPoint</vt:lpstr>
      <vt:lpstr>SHAHRP – School Health and Alcohol Harm Reduction Program</vt:lpstr>
      <vt:lpstr>RESULTADOS SHAHRP AUSTRÁLIA</vt:lpstr>
      <vt:lpstr>PERAE – SHAHRP Brasil</vt:lpstr>
      <vt:lpstr>PERAE: Aula 7</vt:lpstr>
      <vt:lpstr>Estudo de viabilidade: indicadores</vt:lpstr>
      <vt:lpstr>Feedback dos Alunos</vt:lpstr>
      <vt:lpstr>Feedback dos Professores</vt:lpstr>
      <vt:lpstr>FO-CO  FOrmar pessoas para COnviver</vt:lpstr>
      <vt:lpstr>Apresentação do PowerPoint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Universitários</dc:title>
  <dc:creator>Andre Bedendo de Souza</dc:creator>
  <cp:lastModifiedBy>Sandra Muraki Souto</cp:lastModifiedBy>
  <cp:revision>196</cp:revision>
  <dcterms:created xsi:type="dcterms:W3CDTF">2016-08-23T12:37:51Z</dcterms:created>
  <dcterms:modified xsi:type="dcterms:W3CDTF">2019-05-27T14:13:52Z</dcterms:modified>
</cp:coreProperties>
</file>